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Laadi ja ruudustikut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Laadita, tabeliruudustik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58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80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390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55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2274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781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379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902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521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647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7DE6118-2437-4B30-8E3C-4D2BE6020583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96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869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68E7883-6FD5-A131-740B-3CBC4426F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4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Julius Aamisepp (1883-1950) puuviljakultuuride </a:t>
            </a:r>
            <a:br>
              <a:rPr lang="et-EE" sz="4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t-EE" sz="4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uurijana ja sordiaretajana</a:t>
            </a:r>
            <a:endParaRPr lang="et-EE" sz="4200" dirty="0"/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3F31CC9F-69ED-C27B-E5AC-0D52041586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t-EE" sz="3200" dirty="0"/>
              <a:t>Toivo </a:t>
            </a:r>
            <a:r>
              <a:rPr lang="et-EE" sz="3200" dirty="0" err="1"/>
              <a:t>Univer</a:t>
            </a: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2284266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CE64BF8-474F-6881-1230-ED4F54477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318" y="966497"/>
            <a:ext cx="9971795" cy="1049235"/>
          </a:xfrm>
        </p:spPr>
        <p:txBody>
          <a:bodyPr>
            <a:normAutofit/>
          </a:bodyPr>
          <a:lstStyle/>
          <a:p>
            <a:r>
              <a:rPr lang="et-E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Julius Aamisepp õunapuude sordiaretajana 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F12216C-4162-446E-24F3-ED0CD2DE9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t-EE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lustas aretustööga 1921.a. Ta korjas 34 kultuursordilt loodusliku tolmlemise teel kasvanud viljadest seemneid: </a:t>
            </a:r>
          </a:p>
          <a:p>
            <a:endParaRPr lang="et-EE" sz="2400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35E05D18-8EF2-2BC7-ED7B-1C2C95FFFA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367065"/>
              </p:ext>
            </p:extLst>
          </p:nvPr>
        </p:nvGraphicFramePr>
        <p:xfrm>
          <a:off x="1451579" y="2969830"/>
          <a:ext cx="9971795" cy="264452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22529">
                  <a:extLst>
                    <a:ext uri="{9D8B030D-6E8A-4147-A177-3AD203B41FA5}">
                      <a16:colId xmlns:a16="http://schemas.microsoft.com/office/drawing/2014/main" val="2264929650"/>
                    </a:ext>
                  </a:extLst>
                </a:gridCol>
                <a:gridCol w="1111144">
                  <a:extLst>
                    <a:ext uri="{9D8B030D-6E8A-4147-A177-3AD203B41FA5}">
                      <a16:colId xmlns:a16="http://schemas.microsoft.com/office/drawing/2014/main" val="996980201"/>
                    </a:ext>
                  </a:extLst>
                </a:gridCol>
                <a:gridCol w="6838122">
                  <a:extLst>
                    <a:ext uri="{9D8B030D-6E8A-4147-A177-3AD203B41FA5}">
                      <a16:colId xmlns:a16="http://schemas.microsoft.com/office/drawing/2014/main" val="38126209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>
                          <a:effectLst/>
                        </a:rPr>
                        <a:t>suvisordid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>
                          <a:effectLst/>
                        </a:rPr>
                        <a:t>4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dirty="0">
                          <a:effectLst/>
                        </a:rPr>
                        <a:t>seemneid 216 tk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0849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>
                          <a:effectLst/>
                        </a:rPr>
                        <a:t>sügissordid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>
                          <a:effectLst/>
                        </a:rPr>
                        <a:t>7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dirty="0">
                          <a:effectLst/>
                        </a:rPr>
                        <a:t>seemneid 334 tk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00452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>
                          <a:effectLst/>
                        </a:rPr>
                        <a:t>talisordid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>
                          <a:effectLst/>
                        </a:rPr>
                        <a:t>23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dirty="0">
                          <a:effectLst/>
                        </a:rPr>
                        <a:t>seemneid 876 tk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6376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>
                          <a:effectLst/>
                        </a:rPr>
                        <a:t>kokku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dirty="0">
                          <a:effectLst/>
                        </a:rPr>
                        <a:t>34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dirty="0">
                          <a:effectLst/>
                        </a:rPr>
                        <a:t>1426 tk, millest sai 91 valitud seemikut (0,06%)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02547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>
                          <a:effectLst/>
                        </a:rPr>
                        <a:t>lisaks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dirty="0">
                          <a:effectLst/>
                        </a:rPr>
                        <a:t>3 seemik-puult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dirty="0">
                          <a:effectLst/>
                        </a:rPr>
                        <a:t>92 seemnetera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8539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743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36BEEBB-7ACE-13C4-451F-58DF56392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Töömeetodid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56080F7-00C3-E86D-75D9-9ED97759A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t-EE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Heade maitseomadustega kultuursortide seemnete külv. </a:t>
            </a:r>
            <a:endParaRPr lang="et-E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t-EE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Kahe- või kolmeaastaste seemikute hulgast valiti isendid lehtede kultuursemate tunnuste alusel. </a:t>
            </a:r>
            <a:endParaRPr lang="et-E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t-EE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Puukesed kasvatati viljakande ikka. </a:t>
            </a:r>
            <a:endParaRPr lang="et-E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t-EE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Lõplik valik toimus seemikute viljaomaduste ja puude vastupidavuse alusel haigustele. </a:t>
            </a:r>
            <a:endParaRPr lang="et-E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3494926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9EB2621-E367-6B85-D3BE-D5F62A2C1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5075" y="179933"/>
            <a:ext cx="9603275" cy="1049235"/>
          </a:xfrm>
        </p:spPr>
        <p:txBody>
          <a:bodyPr>
            <a:normAutofit/>
          </a:bodyPr>
          <a:lstStyle/>
          <a:p>
            <a:r>
              <a:rPr lang="et-E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Julius Aamisepa õunaaretised 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6B06DE0-21E2-0A77-C3E0-4E2029DAA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735" y="2468796"/>
            <a:ext cx="9603275" cy="345061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t-EE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Nr. 14-21. ‘Valge klaarõuna’ seemik. </a:t>
            </a:r>
            <a:endParaRPr lang="et-E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t-EE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Nr.  81-21. Tundmatu päritoluga seemik. </a:t>
            </a:r>
            <a:endParaRPr lang="et-E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t-EE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Nr. 84-21. ‘</a:t>
            </a:r>
            <a:r>
              <a:rPr lang="et-EE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Antonovka</a:t>
            </a:r>
            <a:r>
              <a:rPr lang="et-EE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et-EE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seemik. </a:t>
            </a:r>
            <a:endParaRPr lang="et-E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t-EE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Nr. 89-21. ‘Liivi kuldreneti’ ja ‘</a:t>
            </a:r>
            <a:r>
              <a:rPr lang="et-EE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Antonovka</a:t>
            </a:r>
            <a:r>
              <a:rPr lang="et-EE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et-EE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hübriid. </a:t>
            </a:r>
            <a:endParaRPr lang="et-E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t-EE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Nr. 156-32. ‘</a:t>
            </a:r>
            <a:r>
              <a:rPr lang="et-EE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Suislepa</a:t>
            </a:r>
            <a:r>
              <a:rPr lang="et-EE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’</a:t>
            </a:r>
            <a:r>
              <a:rPr lang="et-EE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seemik. </a:t>
            </a:r>
            <a:endParaRPr lang="et-EE" sz="28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5E56600-7FDE-8D0E-78FB-230FFDB64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670" y="938591"/>
            <a:ext cx="4883425" cy="366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irge noolkonnektor 5">
            <a:extLst>
              <a:ext uri="{FF2B5EF4-FFF2-40B4-BE49-F238E27FC236}">
                <a16:creationId xmlns:a16="http://schemas.microsoft.com/office/drawing/2014/main" id="{5232C2A9-9005-6F7A-ACA1-D659A6390DD1}"/>
              </a:ext>
            </a:extLst>
          </p:cNvPr>
          <p:cNvCxnSpPr>
            <a:cxnSpLocks/>
          </p:cNvCxnSpPr>
          <p:nvPr/>
        </p:nvCxnSpPr>
        <p:spPr>
          <a:xfrm>
            <a:off x="6427305" y="2769704"/>
            <a:ext cx="59634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818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A2F4B57-7563-0ABE-2871-A09A7780B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Õunapuu suvisortide võrdluskatse</a:t>
            </a:r>
            <a:b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t-EE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pookealusel MM106, 15 sorti á 4 puud, 2009.a. istutus</a:t>
            </a:r>
            <a:endParaRPr lang="et-EE" sz="2400" dirty="0"/>
          </a:p>
        </p:txBody>
      </p:sp>
      <p:graphicFrame>
        <p:nvGraphicFramePr>
          <p:cNvPr id="4" name="Sisu kohatäide 3">
            <a:extLst>
              <a:ext uri="{FF2B5EF4-FFF2-40B4-BE49-F238E27FC236}">
                <a16:creationId xmlns:a16="http://schemas.microsoft.com/office/drawing/2014/main" id="{60892320-6085-00F8-99EF-64C86BE10B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7255065"/>
              </p:ext>
            </p:extLst>
          </p:nvPr>
        </p:nvGraphicFramePr>
        <p:xfrm>
          <a:off x="1325217" y="1853754"/>
          <a:ext cx="9729635" cy="399863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48070">
                  <a:extLst>
                    <a:ext uri="{9D8B030D-6E8A-4147-A177-3AD203B41FA5}">
                      <a16:colId xmlns:a16="http://schemas.microsoft.com/office/drawing/2014/main" val="544928577"/>
                    </a:ext>
                  </a:extLst>
                </a:gridCol>
                <a:gridCol w="634336">
                  <a:extLst>
                    <a:ext uri="{9D8B030D-6E8A-4147-A177-3AD203B41FA5}">
                      <a16:colId xmlns:a16="http://schemas.microsoft.com/office/drawing/2014/main" val="3862103748"/>
                    </a:ext>
                  </a:extLst>
                </a:gridCol>
                <a:gridCol w="913394">
                  <a:extLst>
                    <a:ext uri="{9D8B030D-6E8A-4147-A177-3AD203B41FA5}">
                      <a16:colId xmlns:a16="http://schemas.microsoft.com/office/drawing/2014/main" val="2141231316"/>
                    </a:ext>
                  </a:extLst>
                </a:gridCol>
                <a:gridCol w="760983">
                  <a:extLst>
                    <a:ext uri="{9D8B030D-6E8A-4147-A177-3AD203B41FA5}">
                      <a16:colId xmlns:a16="http://schemas.microsoft.com/office/drawing/2014/main" val="1968684873"/>
                    </a:ext>
                  </a:extLst>
                </a:gridCol>
                <a:gridCol w="760983">
                  <a:extLst>
                    <a:ext uri="{9D8B030D-6E8A-4147-A177-3AD203B41FA5}">
                      <a16:colId xmlns:a16="http://schemas.microsoft.com/office/drawing/2014/main" val="3120850814"/>
                    </a:ext>
                  </a:extLst>
                </a:gridCol>
                <a:gridCol w="760983">
                  <a:extLst>
                    <a:ext uri="{9D8B030D-6E8A-4147-A177-3AD203B41FA5}">
                      <a16:colId xmlns:a16="http://schemas.microsoft.com/office/drawing/2014/main" val="1379235063"/>
                    </a:ext>
                  </a:extLst>
                </a:gridCol>
                <a:gridCol w="760983">
                  <a:extLst>
                    <a:ext uri="{9D8B030D-6E8A-4147-A177-3AD203B41FA5}">
                      <a16:colId xmlns:a16="http://schemas.microsoft.com/office/drawing/2014/main" val="2528708938"/>
                    </a:ext>
                  </a:extLst>
                </a:gridCol>
                <a:gridCol w="760983">
                  <a:extLst>
                    <a:ext uri="{9D8B030D-6E8A-4147-A177-3AD203B41FA5}">
                      <a16:colId xmlns:a16="http://schemas.microsoft.com/office/drawing/2014/main" val="122410641"/>
                    </a:ext>
                  </a:extLst>
                </a:gridCol>
                <a:gridCol w="760983">
                  <a:extLst>
                    <a:ext uri="{9D8B030D-6E8A-4147-A177-3AD203B41FA5}">
                      <a16:colId xmlns:a16="http://schemas.microsoft.com/office/drawing/2014/main" val="2070241719"/>
                    </a:ext>
                  </a:extLst>
                </a:gridCol>
                <a:gridCol w="760983">
                  <a:extLst>
                    <a:ext uri="{9D8B030D-6E8A-4147-A177-3AD203B41FA5}">
                      <a16:colId xmlns:a16="http://schemas.microsoft.com/office/drawing/2014/main" val="2387983935"/>
                    </a:ext>
                  </a:extLst>
                </a:gridCol>
                <a:gridCol w="906954">
                  <a:extLst>
                    <a:ext uri="{9D8B030D-6E8A-4147-A177-3AD203B41FA5}">
                      <a16:colId xmlns:a16="http://schemas.microsoft.com/office/drawing/2014/main" val="1221597083"/>
                    </a:ext>
                  </a:extLst>
                </a:gridCol>
              </a:tblGrid>
              <a:tr h="245737"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 b="1">
                          <a:effectLst/>
                        </a:rPr>
                        <a:t>Sort</a:t>
                      </a:r>
                      <a:endParaRPr lang="et-E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Puu saak, kg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 b="1">
                          <a:effectLst/>
                        </a:rPr>
                        <a:t>Kogu-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 b="1">
                          <a:effectLst/>
                        </a:rPr>
                        <a:t>saak, kg</a:t>
                      </a:r>
                      <a:endParaRPr lang="et-E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4369746"/>
                  </a:ext>
                </a:extLst>
              </a:tr>
              <a:tr h="245737"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2011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2012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2013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2014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2015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2016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2017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2018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2019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642950"/>
                  </a:ext>
                </a:extLst>
              </a:tr>
              <a:tr h="404756"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 dirty="0">
                          <a:effectLst/>
                        </a:rPr>
                        <a:t>3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 dirty="0">
                          <a:effectLst/>
                        </a:rPr>
                        <a:t>4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5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6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7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8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9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10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 dirty="0">
                          <a:effectLst/>
                        </a:rPr>
                        <a:t>11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874585"/>
                  </a:ext>
                </a:extLst>
              </a:tr>
              <a:tr h="6380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 b="1">
                          <a:effectLst/>
                        </a:rPr>
                        <a:t>Aamisepa 14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 b="1">
                          <a:effectLst/>
                        </a:rPr>
                        <a:t> </a:t>
                      </a:r>
                      <a:endParaRPr lang="et-E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 dirty="0">
                          <a:effectLst/>
                        </a:rPr>
                        <a:t>2,2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 dirty="0">
                          <a:effectLst/>
                        </a:rPr>
                        <a:t>3,2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 dirty="0">
                          <a:effectLst/>
                        </a:rPr>
                        <a:t>1,8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12,4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1,5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10,6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3,0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7,1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14,1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 b="1">
                          <a:effectLst/>
                        </a:rPr>
                        <a:t>55,9</a:t>
                      </a:r>
                      <a:endParaRPr lang="et-E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2607137"/>
                  </a:ext>
                </a:extLst>
              </a:tr>
              <a:tr h="6380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 b="1">
                          <a:effectLst/>
                        </a:rPr>
                        <a:t>Agra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 b="1">
                          <a:effectLst/>
                        </a:rPr>
                        <a:t> </a:t>
                      </a:r>
                      <a:endParaRPr lang="et-E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1,0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4,5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1,6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 dirty="0">
                          <a:effectLst/>
                        </a:rPr>
                        <a:t>7,0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 dirty="0">
                          <a:effectLst/>
                        </a:rPr>
                        <a:t>3,2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 dirty="0">
                          <a:effectLst/>
                        </a:rPr>
                        <a:t>13,9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0,6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10,2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7,0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 b="1">
                          <a:effectLst/>
                        </a:rPr>
                        <a:t>49,0</a:t>
                      </a:r>
                      <a:endParaRPr lang="et-E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705426"/>
                  </a:ext>
                </a:extLst>
              </a:tr>
              <a:tr h="5039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 b="1">
                          <a:effectLst/>
                        </a:rPr>
                        <a:t>Krügeri tuviõun</a:t>
                      </a:r>
                      <a:endParaRPr lang="et-E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2,5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1,6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7,9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16,3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9,3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14,7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 dirty="0">
                          <a:effectLst/>
                        </a:rPr>
                        <a:t>9,3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 dirty="0">
                          <a:effectLst/>
                        </a:rPr>
                        <a:t>9,1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17,2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 b="1">
                          <a:effectLst/>
                        </a:rPr>
                        <a:t>87,9</a:t>
                      </a:r>
                      <a:endParaRPr lang="et-E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1553318"/>
                  </a:ext>
                </a:extLst>
              </a:tr>
              <a:tr h="6380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 b="1">
                          <a:effectLst/>
                        </a:rPr>
                        <a:t>Make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 b="1">
                          <a:effectLst/>
                        </a:rPr>
                        <a:t> </a:t>
                      </a:r>
                      <a:endParaRPr lang="et-E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1,8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2,3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7,1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6,8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5,7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21,3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3,7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 dirty="0">
                          <a:effectLst/>
                        </a:rPr>
                        <a:t>9,0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 dirty="0">
                          <a:effectLst/>
                        </a:rPr>
                        <a:t>3,4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 b="1">
                          <a:effectLst/>
                        </a:rPr>
                        <a:t>61,1</a:t>
                      </a:r>
                      <a:endParaRPr lang="et-E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4824302"/>
                  </a:ext>
                </a:extLst>
              </a:tr>
              <a:tr h="5039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 b="1" dirty="0" err="1">
                          <a:effectLst/>
                        </a:rPr>
                        <a:t>Kovalenkovskoje</a:t>
                      </a:r>
                      <a:endParaRPr lang="et-E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0,3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1,8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4,9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9,8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4,7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21,4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0,9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>
                          <a:effectLst/>
                        </a:rPr>
                        <a:t>21,7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 dirty="0">
                          <a:effectLst/>
                        </a:rPr>
                        <a:t>1,1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800" b="1" dirty="0">
                          <a:effectLst/>
                        </a:rPr>
                        <a:t>66,6</a:t>
                      </a:r>
                      <a:endParaRPr lang="et-E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6070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561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DA888F8-16A3-2D51-E8C9-18983DDF0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Aretustöö teiste viljapuudega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8CB414D-A5C2-E2FC-2F64-665E622BA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t-EE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Seemikuteaia 1943.a. inventuuri andmetel: </a:t>
            </a:r>
            <a:endParaRPr lang="et-E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Pirnipuu seemikute arv ligikaudu 100 taime. 1938.a. ja 1939.a seemnete külvist saadud seemikutest valis 16 tähelepanuväärset. </a:t>
            </a:r>
            <a:endParaRPr lang="et-E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Ploomipuu seemikud. 1932.a. ja 1938.a. seemikutest valis 13 paremat, neist Pollis kasvab 4. </a:t>
            </a:r>
            <a:endParaRPr lang="et-E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t-EE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Kirsipuu seemikud. 1938.a. ja 1943.a. ligikaudu 50 taime, valis 6 paremat.  </a:t>
            </a:r>
            <a:endParaRPr lang="et-E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10972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isu kohatäide 8">
            <a:extLst>
              <a:ext uri="{FF2B5EF4-FFF2-40B4-BE49-F238E27FC236}">
                <a16:creationId xmlns:a16="http://schemas.microsoft.com/office/drawing/2014/main" id="{D0C4FCB0-846C-C115-F2CB-19E772203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Esmane kokkupuude loodusteadusliku kirjandusega oli Haapsalu Linnakoolis (1902) ja jätkus Peterburis. </a:t>
            </a:r>
          </a:p>
          <a:p>
            <a:r>
              <a:rPr lang="et-EE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1911-1912 osales linnukasvatuse instruktori kursustel. Sel ajal sai ta lugeda huvialast kirjandust Vaba Ökonoomilise Ühingu suures raamatukogus.</a:t>
            </a: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3556105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>
            <a:extLst>
              <a:ext uri="{FF2B5EF4-FFF2-40B4-BE49-F238E27FC236}">
                <a16:creationId xmlns:a16="http://schemas.microsoft.com/office/drawing/2014/main" id="{487A68E5-296A-F89A-244D-B31830CCD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Külastas </a:t>
            </a:r>
            <a:r>
              <a:rPr lang="et-EE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Ülevenemaalise</a:t>
            </a:r>
            <a:r>
              <a:rPr lang="et-EE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sordiaretuse ja seemnekasvatuse näitust ja tegi väljakirjutisi eestikeelsest ajakirjandusest.</a:t>
            </a:r>
            <a:endParaRPr lang="et-E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„Märkmeid pirni-, ploomi- ja kirsipuu kohta“ (1907-1908). Käsikiri, 37 lk. </a:t>
            </a:r>
            <a:endParaRPr lang="et-E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4003354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7F7C219-8DD7-D176-31A7-2AFB96887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616442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Aianduse ja mesinduse kongress 1919. a., kus võeti vastu viljapuude normaalsortiment. Õunapuid oli selles 4 suvi-, 4 sügis- ja 5 talisorti. </a:t>
            </a:r>
            <a:endParaRPr lang="et-E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1921. a. alustas õunapuu sordilist koosseisu uurima Haapsalus, Rakveres, Tartus, Võrus ja Harjumaal.</a:t>
            </a:r>
            <a:endParaRPr lang="et-E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1922. a. jätkas seda Põltsamaal, Tartus ja Laiusel. </a:t>
            </a:r>
            <a:endParaRPr lang="et-E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3452317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599CA66-7354-9DDE-79EA-5DC89C728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latin typeface="Times New Roman" panose="02020603050405020304" pitchFamily="18" charset="0"/>
                <a:ea typeface="Calibri" panose="020F0502020204030204" pitchFamily="34" charset="0"/>
              </a:rPr>
              <a:t>Pomoloogia Komisjoni moodustamine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B22A0E9-F995-604D-CC40-B344714CB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Riigikatseasjanduse Nõukogu (15. aug. 1932. a.) Raadi mõisas moodustas komisjoni (A. Mätlik, J. Aamisepp, K. </a:t>
            </a:r>
            <a:r>
              <a:rPr lang="et-EE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Zolk</a:t>
            </a:r>
            <a:r>
              <a:rPr lang="et-EE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), kes töötaks kiiresti välja kava, </a:t>
            </a:r>
            <a:r>
              <a:rPr lang="et-EE" sz="3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„kuidas teostada kiiresti kodumaal kasvavate paremate sortide leidmist ja nende tarvitusele võtmist“. </a:t>
            </a:r>
            <a:endParaRPr lang="et-EE" sz="3200" dirty="0"/>
          </a:p>
          <a:p>
            <a:r>
              <a:rPr lang="et-EE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Põllutööministeeriumi Põllumajandusosakond määras auhinnaks 200 krooni.</a:t>
            </a:r>
            <a:endParaRPr lang="et-E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3268897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>
            <a:extLst>
              <a:ext uri="{FF2B5EF4-FFF2-40B4-BE49-F238E27FC236}">
                <a16:creationId xmlns:a16="http://schemas.microsoft.com/office/drawing/2014/main" id="{D359EA04-CAEE-6774-EE4B-444DF3A1F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t-E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Originaalsortide hindamise süsteem</a:t>
            </a:r>
            <a:endParaRPr lang="et-EE" dirty="0"/>
          </a:p>
        </p:txBody>
      </p:sp>
      <p:graphicFrame>
        <p:nvGraphicFramePr>
          <p:cNvPr id="9" name="Sisu kohatäide 8">
            <a:extLst>
              <a:ext uri="{FF2B5EF4-FFF2-40B4-BE49-F238E27FC236}">
                <a16:creationId xmlns:a16="http://schemas.microsoft.com/office/drawing/2014/main" id="{B6A9B8F8-9D1A-E79D-FBC1-577118705B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006380"/>
              </p:ext>
            </p:extLst>
          </p:nvPr>
        </p:nvGraphicFramePr>
        <p:xfrm>
          <a:off x="1987827" y="2438401"/>
          <a:ext cx="8587411" cy="24635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08672">
                  <a:extLst>
                    <a:ext uri="{9D8B030D-6E8A-4147-A177-3AD203B41FA5}">
                      <a16:colId xmlns:a16="http://schemas.microsoft.com/office/drawing/2014/main" val="1164596585"/>
                    </a:ext>
                  </a:extLst>
                </a:gridCol>
                <a:gridCol w="2908672">
                  <a:extLst>
                    <a:ext uri="{9D8B030D-6E8A-4147-A177-3AD203B41FA5}">
                      <a16:colId xmlns:a16="http://schemas.microsoft.com/office/drawing/2014/main" val="3365125306"/>
                    </a:ext>
                  </a:extLst>
                </a:gridCol>
                <a:gridCol w="2770067">
                  <a:extLst>
                    <a:ext uri="{9D8B030D-6E8A-4147-A177-3AD203B41FA5}">
                      <a16:colId xmlns:a16="http://schemas.microsoft.com/office/drawing/2014/main" val="3271760956"/>
                    </a:ext>
                  </a:extLst>
                </a:gridCol>
              </a:tblGrid>
              <a:tr h="293366">
                <a:tc rowSpan="4"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t-EE" sz="2400">
                          <a:effectLst/>
                        </a:rPr>
                        <a:t>Vili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t-EE" sz="2400">
                          <a:effectLst/>
                        </a:rPr>
                        <a:t>Suurus ja kuju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>
                          <a:effectLst/>
                        </a:rPr>
                        <a:t>10 palli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47070"/>
                  </a:ext>
                </a:extLst>
              </a:tr>
              <a:tr h="293366"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t-EE" sz="2400">
                          <a:effectLst/>
                        </a:rPr>
                        <a:t>Värvus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>
                          <a:effectLst/>
                        </a:rPr>
                        <a:t>25 palli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3756431"/>
                  </a:ext>
                </a:extLst>
              </a:tr>
              <a:tr h="601745"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t-EE" sz="2400">
                          <a:effectLst/>
                        </a:rPr>
                        <a:t>Viljaliha omadused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>
                          <a:effectLst/>
                        </a:rPr>
                        <a:t>25 palli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3482362"/>
                  </a:ext>
                </a:extLst>
              </a:tr>
              <a:tr h="293366"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t-EE" sz="2400">
                          <a:effectLst/>
                        </a:rPr>
                        <a:t>Haiguskindlus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>
                          <a:effectLst/>
                        </a:rPr>
                        <a:t>15 palli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2182454"/>
                  </a:ext>
                </a:extLst>
              </a:tr>
              <a:tr h="29336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t-EE" sz="2400">
                          <a:effectLst/>
                        </a:rPr>
                        <a:t>Puu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t-EE" sz="2400">
                          <a:effectLst/>
                        </a:rPr>
                        <a:t>Viljakus ja tervis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>
                          <a:effectLst/>
                        </a:rPr>
                        <a:t>25 palli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7845762"/>
                  </a:ext>
                </a:extLst>
              </a:tr>
              <a:tr h="29336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t-EE" sz="2400">
                          <a:effectLst/>
                        </a:rPr>
                        <a:t>Kokku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t-EE" sz="2400">
                          <a:effectLst/>
                        </a:rPr>
                        <a:t> 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dirty="0">
                          <a:effectLst/>
                        </a:rPr>
                        <a:t>100 palli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55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322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5E1A97D-4E6D-9460-4B21-10377C99D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t-EE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Pomoloogia komisjon jaotas väärtuslikele </a:t>
            </a:r>
            <a:r>
              <a:rPr lang="et-EE" sz="3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seemnest kasvanud sortidele</a:t>
            </a:r>
            <a:r>
              <a:rPr lang="et-EE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auhindadeks:</a:t>
            </a:r>
            <a:br>
              <a:rPr lang="et-EE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DE0CFEC-9ECF-B605-89D9-9D3A908F0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/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EF81A80D-49F8-B81A-0FA2-6E68BA95AC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120460"/>
              </p:ext>
            </p:extLst>
          </p:nvPr>
        </p:nvGraphicFramePr>
        <p:xfrm>
          <a:off x="2663687" y="2557670"/>
          <a:ext cx="6466660" cy="17373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33330">
                  <a:extLst>
                    <a:ext uri="{9D8B030D-6E8A-4147-A177-3AD203B41FA5}">
                      <a16:colId xmlns:a16="http://schemas.microsoft.com/office/drawing/2014/main" val="3783150570"/>
                    </a:ext>
                  </a:extLst>
                </a:gridCol>
                <a:gridCol w="3233330">
                  <a:extLst>
                    <a:ext uri="{9D8B030D-6E8A-4147-A177-3AD203B41FA5}">
                      <a16:colId xmlns:a16="http://schemas.microsoft.com/office/drawing/2014/main" val="2428861893"/>
                    </a:ext>
                  </a:extLst>
                </a:gridCol>
              </a:tblGrid>
              <a:tr h="40446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t-EE" sz="2800">
                          <a:effectLst/>
                        </a:rPr>
                        <a:t>kõrgem auhind</a:t>
                      </a:r>
                      <a:endParaRPr lang="et-E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800">
                          <a:effectLst/>
                        </a:rPr>
                        <a:t>100 krooni</a:t>
                      </a:r>
                      <a:endParaRPr lang="et-E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824553"/>
                  </a:ext>
                </a:extLst>
              </a:tr>
              <a:tr h="40446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t-EE" sz="2800">
                          <a:effectLst/>
                        </a:rPr>
                        <a:t>esimene</a:t>
                      </a:r>
                      <a:endParaRPr lang="et-E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800">
                          <a:effectLst/>
                        </a:rPr>
                        <a:t>50 krooni</a:t>
                      </a:r>
                      <a:endParaRPr lang="et-E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8474691"/>
                  </a:ext>
                </a:extLst>
              </a:tr>
              <a:tr h="40446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t-EE" sz="2800">
                          <a:effectLst/>
                        </a:rPr>
                        <a:t>teine</a:t>
                      </a:r>
                      <a:endParaRPr lang="et-E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800">
                          <a:effectLst/>
                        </a:rPr>
                        <a:t>30 krooni</a:t>
                      </a:r>
                      <a:endParaRPr lang="et-E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455192"/>
                  </a:ext>
                </a:extLst>
              </a:tr>
              <a:tr h="40446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t-EE" sz="2800">
                          <a:effectLst/>
                        </a:rPr>
                        <a:t>kolmas</a:t>
                      </a:r>
                      <a:endParaRPr lang="et-E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800" dirty="0">
                          <a:effectLst/>
                        </a:rPr>
                        <a:t>10 krooni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2000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213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A836415-C279-F611-EB1B-2FABC0559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t-E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Vilja väärtus: </a:t>
            </a:r>
            <a:endParaRPr lang="et-EE" dirty="0"/>
          </a:p>
        </p:txBody>
      </p:sp>
      <p:graphicFrame>
        <p:nvGraphicFramePr>
          <p:cNvPr id="4" name="Sisu kohatäide 3">
            <a:extLst>
              <a:ext uri="{FF2B5EF4-FFF2-40B4-BE49-F238E27FC236}">
                <a16:creationId xmlns:a16="http://schemas.microsoft.com/office/drawing/2014/main" id="{ACB5FC57-8128-94D5-8969-D995091666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635932"/>
              </p:ext>
            </p:extLst>
          </p:nvPr>
        </p:nvGraphicFramePr>
        <p:xfrm>
          <a:off x="1450975" y="2016125"/>
          <a:ext cx="9604374" cy="11170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02187">
                  <a:extLst>
                    <a:ext uri="{9D8B030D-6E8A-4147-A177-3AD203B41FA5}">
                      <a16:colId xmlns:a16="http://schemas.microsoft.com/office/drawing/2014/main" val="4037329306"/>
                    </a:ext>
                  </a:extLst>
                </a:gridCol>
                <a:gridCol w="4802187">
                  <a:extLst>
                    <a:ext uri="{9D8B030D-6E8A-4147-A177-3AD203B41FA5}">
                      <a16:colId xmlns:a16="http://schemas.microsoft.com/office/drawing/2014/main" val="24030806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t-EE" sz="2400">
                          <a:effectLst/>
                        </a:rPr>
                        <a:t>Esimese auhinna saamiseks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>
                          <a:effectLst/>
                        </a:rPr>
                        <a:t>60-75 palli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19628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t-EE" sz="2400">
                          <a:effectLst/>
                        </a:rPr>
                        <a:t>Teise auhinna saamiseks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>
                          <a:effectLst/>
                        </a:rPr>
                        <a:t>41-60 palli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49381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t-EE" sz="2400">
                          <a:effectLst/>
                        </a:rPr>
                        <a:t>Kolmanda auhinna saamiseks</a:t>
                      </a:r>
                      <a:endParaRPr lang="et-E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dirty="0">
                          <a:effectLst/>
                        </a:rPr>
                        <a:t>võib olla alla 40 palli</a:t>
                      </a:r>
                      <a:endParaRPr lang="et-E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6947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493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9D817D0-3A9F-3F93-60A8-840189010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Ajalooline ülevaade meie õunapuusortide päritolust 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B955D55-6268-A21C-4E3B-7FAE8BC35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t-EE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‘Tallinna pirnõun’</a:t>
            </a:r>
            <a:endParaRPr lang="et-E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t-EE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t-EE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Suislepp’</a:t>
            </a:r>
            <a:endParaRPr lang="et-E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t-EE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t-EE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Liivi kuldrenett’</a:t>
            </a:r>
            <a:endParaRPr lang="et-E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t-EE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t-EE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Liivi sibulõun’</a:t>
            </a:r>
            <a:endParaRPr lang="et-E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t-EE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t-EE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Tartu roosõun’</a:t>
            </a:r>
            <a:endParaRPr lang="et-E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t-EE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t-EE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Pärnu tuviõun’</a:t>
            </a:r>
            <a:endParaRPr lang="et-E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t-EE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t-EE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Paide taliõun’ </a:t>
            </a:r>
            <a:endParaRPr lang="et-E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6822260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i">
  <a:themeElements>
    <a:clrScheme name="Galeri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TM10001114[[fn=Galerii]]</Template>
  <TotalTime>45</TotalTime>
  <Words>618</Words>
  <Application>Microsoft Office PowerPoint</Application>
  <PresentationFormat>Laiekraan</PresentationFormat>
  <Paragraphs>166</Paragraphs>
  <Slides>14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14</vt:i4>
      </vt:variant>
    </vt:vector>
  </HeadingPairs>
  <TitlesOfParts>
    <vt:vector size="20" baseType="lpstr">
      <vt:lpstr>Arial</vt:lpstr>
      <vt:lpstr>Calibri</vt:lpstr>
      <vt:lpstr>Gill Sans MT</vt:lpstr>
      <vt:lpstr>Symbol</vt:lpstr>
      <vt:lpstr>Times New Roman</vt:lpstr>
      <vt:lpstr>Galerii</vt:lpstr>
      <vt:lpstr>Julius Aamisepp (1883-1950) puuviljakultuuride  uurijana ja sordiaretajana</vt:lpstr>
      <vt:lpstr>PowerPointi esitlus</vt:lpstr>
      <vt:lpstr>PowerPointi esitlus</vt:lpstr>
      <vt:lpstr>PowerPointi esitlus</vt:lpstr>
      <vt:lpstr>Pomoloogia Komisjoni moodustamine</vt:lpstr>
      <vt:lpstr>Originaalsortide hindamise süsteem</vt:lpstr>
      <vt:lpstr>Pomoloogia komisjon jaotas väärtuslikele seemnest kasvanud sortidele auhindadeks: </vt:lpstr>
      <vt:lpstr>Vilja väärtus: </vt:lpstr>
      <vt:lpstr>Ajalooline ülevaade meie õunapuusortide päritolust </vt:lpstr>
      <vt:lpstr>Julius Aamisepp õunapuude sordiaretajana </vt:lpstr>
      <vt:lpstr>Töömeetodid</vt:lpstr>
      <vt:lpstr>Julius Aamisepa õunaaretised </vt:lpstr>
      <vt:lpstr>Õunapuu suvisortide võrdluskatse pookealusel MM106, 15 sorti á 4 puud, 2009.a. istutus</vt:lpstr>
      <vt:lpstr>Aretustöö teiste viljapuudega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Julius Aamisepp (1883-1950) puuviljakultuuride  uurijana ja sordiaretajana</dc:title>
  <dc:creator>Krista Tiirmaa</dc:creator>
  <cp:lastModifiedBy>Krista Tiirmaa</cp:lastModifiedBy>
  <cp:revision>6</cp:revision>
  <dcterms:created xsi:type="dcterms:W3CDTF">2023-10-02T11:24:16Z</dcterms:created>
  <dcterms:modified xsi:type="dcterms:W3CDTF">2023-10-02T12:09:50Z</dcterms:modified>
</cp:coreProperties>
</file>