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sldIdLst>
    <p:sldId id="257" r:id="rId5"/>
    <p:sldId id="289" r:id="rId6"/>
    <p:sldId id="288" r:id="rId7"/>
    <p:sldId id="292" r:id="rId8"/>
    <p:sldId id="291" r:id="rId9"/>
    <p:sldId id="293" r:id="rId10"/>
    <p:sldId id="287" r:id="rId11"/>
    <p:sldId id="294" r:id="rId12"/>
    <p:sldId id="285" r:id="rId13"/>
    <p:sldId id="295" r:id="rId14"/>
    <p:sldId id="290" r:id="rId15"/>
    <p:sldId id="286" r:id="rId16"/>
    <p:sldId id="284" r:id="rId17"/>
  </p:sldIdLst>
  <p:sldSz cx="12192000" cy="6858000"/>
  <p:notesSz cx="6858000" cy="9144000"/>
  <p:embeddedFontLst>
    <p:embeddedFont>
      <p:font typeface="Manuale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mba.pmin.agri\kasutajad$\Lea\User\Home\Documents\Lea\artiklid,ettekanded\kaunviljade%20kasvupinnad%20tab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mba.pmin.agri\kasutajad$\Lea\User\Home\Documents\Lea\artiklid,ettekanded\kaunviljade%20kasvupinnad%20tab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658768799101619E-2"/>
          <c:y val="7.565084125289108E-2"/>
          <c:w val="0.85871446292313036"/>
          <c:h val="0.83224059315387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ha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Sheet1!$C$2:$AJ$2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Sheet1!$C$3:$AJ$3</c:f>
              <c:numCache>
                <c:formatCode>General</c:formatCode>
                <c:ptCount val="34"/>
                <c:pt idx="0">
                  <c:v>100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500</c:v>
                </c:pt>
                <c:pt idx="5">
                  <c:v>3500</c:v>
                </c:pt>
                <c:pt idx="6">
                  <c:v>5300</c:v>
                </c:pt>
                <c:pt idx="7">
                  <c:v>6000</c:v>
                </c:pt>
                <c:pt idx="8">
                  <c:v>5500</c:v>
                </c:pt>
                <c:pt idx="9">
                  <c:v>2100</c:v>
                </c:pt>
                <c:pt idx="10">
                  <c:v>3200</c:v>
                </c:pt>
                <c:pt idx="11">
                  <c:v>3200</c:v>
                </c:pt>
                <c:pt idx="12">
                  <c:v>2200</c:v>
                </c:pt>
                <c:pt idx="13">
                  <c:v>4000</c:v>
                </c:pt>
                <c:pt idx="14">
                  <c:v>4236</c:v>
                </c:pt>
                <c:pt idx="15">
                  <c:v>4282</c:v>
                </c:pt>
                <c:pt idx="16">
                  <c:v>4542</c:v>
                </c:pt>
                <c:pt idx="17">
                  <c:v>5608</c:v>
                </c:pt>
                <c:pt idx="18">
                  <c:v>4709</c:v>
                </c:pt>
                <c:pt idx="19">
                  <c:v>4830</c:v>
                </c:pt>
                <c:pt idx="20">
                  <c:v>6860</c:v>
                </c:pt>
                <c:pt idx="21">
                  <c:v>8457</c:v>
                </c:pt>
                <c:pt idx="22">
                  <c:v>10874</c:v>
                </c:pt>
                <c:pt idx="23">
                  <c:v>13249</c:v>
                </c:pt>
                <c:pt idx="24">
                  <c:v>16521</c:v>
                </c:pt>
                <c:pt idx="25">
                  <c:v>22126</c:v>
                </c:pt>
                <c:pt idx="26">
                  <c:v>38866</c:v>
                </c:pt>
                <c:pt idx="27">
                  <c:v>38750</c:v>
                </c:pt>
                <c:pt idx="28">
                  <c:v>29677</c:v>
                </c:pt>
                <c:pt idx="29">
                  <c:v>31835</c:v>
                </c:pt>
                <c:pt idx="30">
                  <c:v>35641</c:v>
                </c:pt>
                <c:pt idx="31">
                  <c:v>33096</c:v>
                </c:pt>
                <c:pt idx="32">
                  <c:v>37333</c:v>
                </c:pt>
                <c:pt idx="33">
                  <c:v>42749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77-4044-BF45-D0D5E647B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568448"/>
        <c:axId val="246569984"/>
      </c:barChart>
      <c:lineChart>
        <c:grouping val="standard"/>
        <c:varyColors val="0"/>
        <c:ser>
          <c:idx val="1"/>
          <c:order val="1"/>
          <c:tx>
            <c:strRef>
              <c:f>Sheet1!$B$4</c:f>
              <c:strCache>
                <c:ptCount val="1"/>
                <c:pt idx="0">
                  <c:v>kg/ha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Sheet1!$C$2:$AJ$2</c:f>
              <c:numCache>
                <c:formatCode>General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cat>
          <c:val>
            <c:numRef>
              <c:f>Sheet1!$C$4:$AJ$4</c:f>
              <c:numCache>
                <c:formatCode>General</c:formatCode>
                <c:ptCount val="34"/>
                <c:pt idx="0">
                  <c:v>1323</c:v>
                </c:pt>
                <c:pt idx="1">
                  <c:v>1480</c:v>
                </c:pt>
                <c:pt idx="2">
                  <c:v>1300</c:v>
                </c:pt>
                <c:pt idx="3">
                  <c:v>1190</c:v>
                </c:pt>
                <c:pt idx="4">
                  <c:v>1677</c:v>
                </c:pt>
                <c:pt idx="5">
                  <c:v>1702</c:v>
                </c:pt>
                <c:pt idx="6">
                  <c:v>2386</c:v>
                </c:pt>
                <c:pt idx="7">
                  <c:v>1906</c:v>
                </c:pt>
                <c:pt idx="8">
                  <c:v>1229</c:v>
                </c:pt>
                <c:pt idx="9">
                  <c:v>1053</c:v>
                </c:pt>
                <c:pt idx="10">
                  <c:v>1682</c:v>
                </c:pt>
                <c:pt idx="11">
                  <c:v>1552</c:v>
                </c:pt>
                <c:pt idx="12">
                  <c:v>2168</c:v>
                </c:pt>
                <c:pt idx="13">
                  <c:v>1202</c:v>
                </c:pt>
                <c:pt idx="14">
                  <c:v>762</c:v>
                </c:pt>
                <c:pt idx="15">
                  <c:v>1321</c:v>
                </c:pt>
                <c:pt idx="16">
                  <c:v>1211</c:v>
                </c:pt>
                <c:pt idx="17">
                  <c:v>1672</c:v>
                </c:pt>
                <c:pt idx="18">
                  <c:v>678</c:v>
                </c:pt>
                <c:pt idx="19">
                  <c:v>1547</c:v>
                </c:pt>
                <c:pt idx="20">
                  <c:v>1760</c:v>
                </c:pt>
                <c:pt idx="21">
                  <c:v>1821</c:v>
                </c:pt>
                <c:pt idx="22">
                  <c:v>1186</c:v>
                </c:pt>
                <c:pt idx="23">
                  <c:v>2325</c:v>
                </c:pt>
                <c:pt idx="24">
                  <c:v>2069</c:v>
                </c:pt>
                <c:pt idx="25">
                  <c:v>2644</c:v>
                </c:pt>
                <c:pt idx="26">
                  <c:v>1859</c:v>
                </c:pt>
                <c:pt idx="27">
                  <c:v>1287</c:v>
                </c:pt>
                <c:pt idx="28">
                  <c:v>1808</c:v>
                </c:pt>
                <c:pt idx="29">
                  <c:v>2576</c:v>
                </c:pt>
                <c:pt idx="30">
                  <c:v>2279</c:v>
                </c:pt>
                <c:pt idx="31">
                  <c:v>1788</c:v>
                </c:pt>
                <c:pt idx="32">
                  <c:v>2546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77-4044-BF45-D0D5E647B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573312"/>
        <c:axId val="246571776"/>
      </c:lineChart>
      <c:catAx>
        <c:axId val="24656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46569984"/>
        <c:crosses val="autoZero"/>
        <c:auto val="1"/>
        <c:lblAlgn val="ctr"/>
        <c:lblOffset val="100"/>
        <c:noMultiLvlLbl val="0"/>
      </c:catAx>
      <c:valAx>
        <c:axId val="24656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46568448"/>
        <c:crosses val="autoZero"/>
        <c:crossBetween val="between"/>
      </c:valAx>
      <c:valAx>
        <c:axId val="2465717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46573312"/>
        <c:crosses val="max"/>
        <c:crossBetween val="between"/>
      </c:valAx>
      <c:catAx>
        <c:axId val="246573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6571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13252628469488E-2"/>
          <c:y val="3.3183798415952703E-2"/>
          <c:w val="0.84663401974082098"/>
          <c:h val="0.82850123971657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Sheet1!$A$45</c:f>
              <c:strCache>
                <c:ptCount val="1"/>
                <c:pt idx="0">
                  <c:v>pind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Sheet1!$B$44:$W$44</c:f>
              <c:numCache>
                <c:formatCode>General</c:formatCode>
                <c:ptCount val="2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</c:numCache>
            </c:numRef>
          </c:cat>
          <c:val>
            <c:numRef>
              <c:f>Sheet1!$B$45:$W$45</c:f>
              <c:numCache>
                <c:formatCode>General</c:formatCode>
                <c:ptCount val="22"/>
                <c:pt idx="0">
                  <c:v>200</c:v>
                </c:pt>
                <c:pt idx="1">
                  <c:v>300</c:v>
                </c:pt>
                <c:pt idx="2">
                  <c:v>85</c:v>
                </c:pt>
                <c:pt idx="3">
                  <c:v>49</c:v>
                </c:pt>
                <c:pt idx="4">
                  <c:v>78</c:v>
                </c:pt>
                <c:pt idx="5">
                  <c:v>84</c:v>
                </c:pt>
                <c:pt idx="6">
                  <c:v>77</c:v>
                </c:pt>
                <c:pt idx="7">
                  <c:v>80</c:v>
                </c:pt>
                <c:pt idx="8">
                  <c:v>355</c:v>
                </c:pt>
                <c:pt idx="9">
                  <c:v>93</c:v>
                </c:pt>
                <c:pt idx="10">
                  <c:v>51</c:v>
                </c:pt>
                <c:pt idx="11">
                  <c:v>227</c:v>
                </c:pt>
                <c:pt idx="13">
                  <c:v>9121</c:v>
                </c:pt>
                <c:pt idx="14">
                  <c:v>16525</c:v>
                </c:pt>
                <c:pt idx="15">
                  <c:v>26758</c:v>
                </c:pt>
                <c:pt idx="16">
                  <c:v>17079</c:v>
                </c:pt>
                <c:pt idx="17">
                  <c:v>11058</c:v>
                </c:pt>
                <c:pt idx="18">
                  <c:v>13833</c:v>
                </c:pt>
                <c:pt idx="19">
                  <c:v>15829</c:v>
                </c:pt>
                <c:pt idx="20">
                  <c:v>11434</c:v>
                </c:pt>
                <c:pt idx="21">
                  <c:v>10453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3-45B2-8784-8B0A3A195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467840"/>
        <c:axId val="290469376"/>
      </c:barChart>
      <c:lineChart>
        <c:grouping val="standard"/>
        <c:varyColors val="0"/>
        <c:ser>
          <c:idx val="1"/>
          <c:order val="1"/>
          <c:tx>
            <c:strRef>
              <c:f>Sheet1!$A$46</c:f>
              <c:strCache>
                <c:ptCount val="1"/>
                <c:pt idx="0">
                  <c:v>saak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Sheet1!$B$44:$W$44</c:f>
              <c:numCache>
                <c:formatCode>General</c:formatCode>
                <c:ptCount val="2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</c:numCache>
            </c:numRef>
          </c:cat>
          <c:val>
            <c:numRef>
              <c:f>Sheet1!$B$46:$W$46</c:f>
              <c:numCache>
                <c:formatCode>General</c:formatCode>
                <c:ptCount val="22"/>
                <c:pt idx="0">
                  <c:v>1268</c:v>
                </c:pt>
                <c:pt idx="1">
                  <c:v>676</c:v>
                </c:pt>
                <c:pt idx="2">
                  <c:v>706</c:v>
                </c:pt>
                <c:pt idx="3">
                  <c:v>510</c:v>
                </c:pt>
                <c:pt idx="4">
                  <c:v>551</c:v>
                </c:pt>
                <c:pt idx="5">
                  <c:v>1417</c:v>
                </c:pt>
                <c:pt idx="6">
                  <c:v>1403</c:v>
                </c:pt>
                <c:pt idx="7">
                  <c:v>1538</c:v>
                </c:pt>
                <c:pt idx="8">
                  <c:v>1132</c:v>
                </c:pt>
                <c:pt idx="9">
                  <c:v>860</c:v>
                </c:pt>
                <c:pt idx="10">
                  <c:v>412</c:v>
                </c:pt>
                <c:pt idx="11">
                  <c:v>2388</c:v>
                </c:pt>
                <c:pt idx="13">
                  <c:v>3030</c:v>
                </c:pt>
                <c:pt idx="14">
                  <c:v>2246</c:v>
                </c:pt>
                <c:pt idx="15">
                  <c:v>952</c:v>
                </c:pt>
                <c:pt idx="16">
                  <c:v>1010</c:v>
                </c:pt>
                <c:pt idx="17">
                  <c:v>2639</c:v>
                </c:pt>
                <c:pt idx="18">
                  <c:v>2832</c:v>
                </c:pt>
                <c:pt idx="19">
                  <c:v>1261</c:v>
                </c:pt>
                <c:pt idx="20">
                  <c:v>2469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03-45B2-8784-8B0A3A195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489088"/>
        <c:axId val="290470912"/>
      </c:lineChart>
      <c:catAx>
        <c:axId val="29046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90469376"/>
        <c:crosses val="autoZero"/>
        <c:auto val="1"/>
        <c:lblAlgn val="ctr"/>
        <c:lblOffset val="100"/>
        <c:noMultiLvlLbl val="0"/>
      </c:catAx>
      <c:valAx>
        <c:axId val="29046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90467840"/>
        <c:crosses val="autoZero"/>
        <c:crossBetween val="between"/>
      </c:valAx>
      <c:valAx>
        <c:axId val="29047091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90489088"/>
        <c:crosses val="max"/>
        <c:crossBetween val="between"/>
      </c:valAx>
      <c:catAx>
        <c:axId val="290489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04709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25037-F4D7-495F-BFDA-B4D1D22DD2AD}" type="datetimeFigureOut">
              <a:rPr lang="et-EE" smtClean="0"/>
              <a:t>29.09.2023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0E065-F8D5-4D37-9CE9-A79059EBDE7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0695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0E065-F8D5-4D37-9CE9-A79059EBDE79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8628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1195354-2655-450F-B055-28A09DB33A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94392" y="4034325"/>
            <a:ext cx="2628000" cy="2730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7416AA-BF90-4747-A2C6-413237A4B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4000" y="1692000"/>
            <a:ext cx="8280000" cy="2520000"/>
          </a:xfrm>
        </p:spPr>
        <p:txBody>
          <a:bodyPr anchor="ctr"/>
          <a:lstStyle>
            <a:lvl1pPr algn="l">
              <a:defRPr sz="4400">
                <a:latin typeface="Manuale" pitchFamily="2" charset="0"/>
                <a:ea typeface="Manual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0255E-3DD5-49BD-A019-A01841AD9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4000" y="4522652"/>
            <a:ext cx="5760000" cy="1352672"/>
          </a:xfrm>
        </p:spPr>
        <p:txBody>
          <a:bodyPr anchor="b"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t-E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129025-8955-4262-A0DC-93818A088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978" y="4522652"/>
            <a:ext cx="2469547" cy="135267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</a:t>
            </a:r>
            <a:endParaRPr lang="et-E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8A6196-60DE-454A-A628-1A279CCF9F92}"/>
              </a:ext>
            </a:extLst>
          </p:cNvPr>
          <p:cNvCxnSpPr>
            <a:cxnSpLocks/>
          </p:cNvCxnSpPr>
          <p:nvPr userDrawn="1"/>
        </p:nvCxnSpPr>
        <p:spPr>
          <a:xfrm>
            <a:off x="2883363" y="-7977"/>
            <a:ext cx="0" cy="6865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352C69-32F4-4B1C-926D-60D7FD93B1D1}"/>
              </a:ext>
            </a:extLst>
          </p:cNvPr>
          <p:cNvCxnSpPr>
            <a:cxnSpLocks/>
          </p:cNvCxnSpPr>
          <p:nvPr userDrawn="1"/>
        </p:nvCxnSpPr>
        <p:spPr>
          <a:xfrm>
            <a:off x="0" y="1435007"/>
            <a:ext cx="122279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703C03-FC37-428F-A07F-EAF457EA821D}"/>
              </a:ext>
            </a:extLst>
          </p:cNvPr>
          <p:cNvCxnSpPr>
            <a:cxnSpLocks/>
          </p:cNvCxnSpPr>
          <p:nvPr userDrawn="1"/>
        </p:nvCxnSpPr>
        <p:spPr>
          <a:xfrm>
            <a:off x="0" y="5964897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B17055F-DA95-4A7B-A97E-D27747A97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4000" y="969328"/>
            <a:ext cx="6033232" cy="365125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Slogan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010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9DBFA38-2D50-4D3E-B026-1613E1F414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25764" y="2989940"/>
            <a:ext cx="4278857" cy="3744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4B82B9-AFBD-452E-AF46-FC3F749D668D}"/>
              </a:ext>
            </a:extLst>
          </p:cNvPr>
          <p:cNvCxnSpPr>
            <a:cxnSpLocks/>
          </p:cNvCxnSpPr>
          <p:nvPr userDrawn="1"/>
        </p:nvCxnSpPr>
        <p:spPr>
          <a:xfrm>
            <a:off x="9548698" y="-7977"/>
            <a:ext cx="0" cy="6865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6CFE17-7A8B-4D17-8525-DE47751DC3E4}"/>
              </a:ext>
            </a:extLst>
          </p:cNvPr>
          <p:cNvCxnSpPr>
            <a:cxnSpLocks/>
          </p:cNvCxnSpPr>
          <p:nvPr userDrawn="1"/>
        </p:nvCxnSpPr>
        <p:spPr>
          <a:xfrm>
            <a:off x="0" y="1435007"/>
            <a:ext cx="122279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5">
            <a:extLst>
              <a:ext uri="{FF2B5EF4-FFF2-40B4-BE49-F238E27FC236}">
                <a16:creationId xmlns:a16="http://schemas.microsoft.com/office/drawing/2014/main" id="{2DB5545C-FCBA-48E8-BF56-3D542F218A7D}"/>
              </a:ext>
            </a:extLst>
          </p:cNvPr>
          <p:cNvSpPr>
            <a:spLocks/>
          </p:cNvSpPr>
          <p:nvPr userDrawn="1"/>
        </p:nvSpPr>
        <p:spPr bwMode="auto">
          <a:xfrm>
            <a:off x="5240839" y="524076"/>
            <a:ext cx="6495966" cy="3543769"/>
          </a:xfrm>
          <a:custGeom>
            <a:avLst/>
            <a:gdLst>
              <a:gd name="T0" fmla="*/ 161 w 965"/>
              <a:gd name="T1" fmla="*/ 0 h 525"/>
              <a:gd name="T2" fmla="*/ 28 w 965"/>
              <a:gd name="T3" fmla="*/ 133 h 525"/>
              <a:gd name="T4" fmla="*/ 28 w 965"/>
              <a:gd name="T5" fmla="*/ 411 h 525"/>
              <a:gd name="T6" fmla="*/ 0 w 965"/>
              <a:gd name="T7" fmla="*/ 525 h 525"/>
              <a:gd name="T8" fmla="*/ 798 w 965"/>
              <a:gd name="T9" fmla="*/ 525 h 525"/>
              <a:gd name="T10" fmla="*/ 937 w 965"/>
              <a:gd name="T11" fmla="*/ 386 h 525"/>
              <a:gd name="T12" fmla="*/ 937 w 965"/>
              <a:gd name="T13" fmla="*/ 111 h 525"/>
              <a:gd name="T14" fmla="*/ 965 w 965"/>
              <a:gd name="T15" fmla="*/ 0 h 525"/>
              <a:gd name="T16" fmla="*/ 161 w 965"/>
              <a:gd name="T17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65" h="525">
                <a:moveTo>
                  <a:pt x="161" y="0"/>
                </a:moveTo>
                <a:cubicBezTo>
                  <a:pt x="87" y="0"/>
                  <a:pt x="28" y="58"/>
                  <a:pt x="28" y="133"/>
                </a:cubicBezTo>
                <a:cubicBezTo>
                  <a:pt x="28" y="490"/>
                  <a:pt x="28" y="342"/>
                  <a:pt x="28" y="411"/>
                </a:cubicBezTo>
                <a:cubicBezTo>
                  <a:pt x="28" y="497"/>
                  <a:pt x="0" y="525"/>
                  <a:pt x="0" y="525"/>
                </a:cubicBezTo>
                <a:cubicBezTo>
                  <a:pt x="798" y="525"/>
                  <a:pt x="798" y="525"/>
                  <a:pt x="798" y="525"/>
                </a:cubicBezTo>
                <a:cubicBezTo>
                  <a:pt x="875" y="525"/>
                  <a:pt x="937" y="463"/>
                  <a:pt x="937" y="386"/>
                </a:cubicBezTo>
                <a:cubicBezTo>
                  <a:pt x="937" y="174"/>
                  <a:pt x="937" y="171"/>
                  <a:pt x="937" y="111"/>
                </a:cubicBezTo>
                <a:cubicBezTo>
                  <a:pt x="937" y="29"/>
                  <a:pt x="965" y="0"/>
                  <a:pt x="965" y="0"/>
                </a:cubicBezTo>
                <a:lnTo>
                  <a:pt x="161" y="0"/>
                </a:lnTo>
                <a:close/>
              </a:path>
            </a:pathLst>
          </a:custGeom>
          <a:solidFill>
            <a:srgbClr val="C4CA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E359B-C911-454D-83DB-3469B788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648" y="867529"/>
            <a:ext cx="5361738" cy="1977939"/>
          </a:xfrm>
        </p:spPr>
        <p:txBody>
          <a:bodyPr anchor="ctr"/>
          <a:lstStyle>
            <a:lvl1pPr>
              <a:defRPr sz="4800">
                <a:latin typeface="Manuale" pitchFamily="2" charset="0"/>
                <a:ea typeface="Manual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F4175-D9D1-4A05-89CF-B482B9357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1648" y="2954417"/>
            <a:ext cx="5361738" cy="681199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58CD0E-F41C-475B-ABDF-F48D4BF8E7C9}"/>
              </a:ext>
            </a:extLst>
          </p:cNvPr>
          <p:cNvCxnSpPr>
            <a:cxnSpLocks/>
          </p:cNvCxnSpPr>
          <p:nvPr userDrawn="1"/>
        </p:nvCxnSpPr>
        <p:spPr>
          <a:xfrm>
            <a:off x="2883363" y="-7977"/>
            <a:ext cx="0" cy="6865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F65CEB-9CE3-4689-AD2C-D3AA36CFF3E8}"/>
              </a:ext>
            </a:extLst>
          </p:cNvPr>
          <p:cNvCxnSpPr>
            <a:cxnSpLocks/>
          </p:cNvCxnSpPr>
          <p:nvPr userDrawn="1"/>
        </p:nvCxnSpPr>
        <p:spPr>
          <a:xfrm>
            <a:off x="0" y="5218934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12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4BE166A-5143-42BB-A2A8-3EF357AB8F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19680" y="2620705"/>
            <a:ext cx="5328000" cy="4217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7E359B-C911-454D-83DB-3469B788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999" y="1691999"/>
            <a:ext cx="8280000" cy="2520000"/>
          </a:xfrm>
        </p:spPr>
        <p:txBody>
          <a:bodyPr anchor="t"/>
          <a:lstStyle>
            <a:lvl1pPr>
              <a:defRPr sz="4400">
                <a:latin typeface="Manuale" pitchFamily="2" charset="0"/>
                <a:ea typeface="Manual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661D21-9FEE-45FA-8D0D-3DC51C0F6E51}"/>
              </a:ext>
            </a:extLst>
          </p:cNvPr>
          <p:cNvCxnSpPr>
            <a:cxnSpLocks/>
          </p:cNvCxnSpPr>
          <p:nvPr userDrawn="1"/>
        </p:nvCxnSpPr>
        <p:spPr>
          <a:xfrm>
            <a:off x="2883363" y="-7977"/>
            <a:ext cx="0" cy="6865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5D905C-ED4B-4F28-B300-941CCA399D45}"/>
              </a:ext>
            </a:extLst>
          </p:cNvPr>
          <p:cNvCxnSpPr>
            <a:cxnSpLocks/>
          </p:cNvCxnSpPr>
          <p:nvPr userDrawn="1"/>
        </p:nvCxnSpPr>
        <p:spPr>
          <a:xfrm>
            <a:off x="0" y="1435007"/>
            <a:ext cx="122279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7A4AA2-9695-4D3C-8D5C-47D8E6BD85AD}"/>
              </a:ext>
            </a:extLst>
          </p:cNvPr>
          <p:cNvCxnSpPr>
            <a:cxnSpLocks/>
          </p:cNvCxnSpPr>
          <p:nvPr userDrawn="1"/>
        </p:nvCxnSpPr>
        <p:spPr>
          <a:xfrm>
            <a:off x="0" y="5784695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16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AFD9-E0A9-4810-AFEF-F8708E037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929E3-6162-4560-A1A2-F4571BFE2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7DDD55-0172-4781-B65A-671E7D24AF32}"/>
              </a:ext>
            </a:extLst>
          </p:cNvPr>
          <p:cNvCxnSpPr>
            <a:cxnSpLocks/>
          </p:cNvCxnSpPr>
          <p:nvPr userDrawn="1"/>
        </p:nvCxnSpPr>
        <p:spPr>
          <a:xfrm>
            <a:off x="2883363" y="-7977"/>
            <a:ext cx="0" cy="6865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AFBCEF-2956-4843-836C-D2461AAE974A}"/>
              </a:ext>
            </a:extLst>
          </p:cNvPr>
          <p:cNvCxnSpPr>
            <a:cxnSpLocks/>
          </p:cNvCxnSpPr>
          <p:nvPr userDrawn="1"/>
        </p:nvCxnSpPr>
        <p:spPr>
          <a:xfrm>
            <a:off x="0" y="1435007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85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929E3-6162-4560-A1A2-F4571BFE2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724" y="1836000"/>
            <a:ext cx="10930676" cy="432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348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3AA751A-B93D-4D7B-814B-489102A816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475" y="431162"/>
            <a:ext cx="3222523" cy="899997"/>
          </a:xfrm>
        </p:spPr>
        <p:txBody>
          <a:bodyPr anchor="b"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Click to edit Master title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8BBB1-FB93-4B57-9DEC-91BAB959D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000" y="431162"/>
            <a:ext cx="4916840" cy="90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2D31-07EE-428F-BDDE-3A98247E7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24000" y="1825625"/>
            <a:ext cx="491684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EF22D-C204-402F-9493-73C55A793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85221" y="1825625"/>
            <a:ext cx="387416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2F45B0-B46F-4A27-97A5-49C506EA7DA3}"/>
              </a:ext>
            </a:extLst>
          </p:cNvPr>
          <p:cNvCxnSpPr>
            <a:cxnSpLocks/>
          </p:cNvCxnSpPr>
          <p:nvPr userDrawn="1"/>
        </p:nvCxnSpPr>
        <p:spPr>
          <a:xfrm>
            <a:off x="2883363" y="-7977"/>
            <a:ext cx="0" cy="6865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45D533-1B44-4EAF-AAE2-912A4B398123}"/>
              </a:ext>
            </a:extLst>
          </p:cNvPr>
          <p:cNvCxnSpPr>
            <a:cxnSpLocks/>
          </p:cNvCxnSpPr>
          <p:nvPr userDrawn="1"/>
        </p:nvCxnSpPr>
        <p:spPr>
          <a:xfrm>
            <a:off x="0" y="1435007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75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C2E7D9-9152-465A-B56E-D0FE19FD5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96940" y="0"/>
            <a:ext cx="9095060" cy="685800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1A943-D25A-4207-8B06-144C1D66A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932" y="1883868"/>
            <a:ext cx="244285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41C7A4-CF34-4289-AE5B-382395013E6E}"/>
              </a:ext>
            </a:extLst>
          </p:cNvPr>
          <p:cNvCxnSpPr>
            <a:cxnSpLocks/>
          </p:cNvCxnSpPr>
          <p:nvPr userDrawn="1"/>
        </p:nvCxnSpPr>
        <p:spPr>
          <a:xfrm>
            <a:off x="2883363" y="-7977"/>
            <a:ext cx="0" cy="68659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7B7BEB-4B32-43DE-B84F-73419BD25BC2}"/>
              </a:ext>
            </a:extLst>
          </p:cNvPr>
          <p:cNvCxnSpPr>
            <a:cxnSpLocks/>
          </p:cNvCxnSpPr>
          <p:nvPr userDrawn="1"/>
        </p:nvCxnSpPr>
        <p:spPr>
          <a:xfrm>
            <a:off x="0" y="1435007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6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D262-37CD-42F6-BA34-F99CFE27C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4430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5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0721B-E0F0-4347-BA2C-B78A7A8B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000" y="431162"/>
            <a:ext cx="8280000" cy="90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6BCDF-B8EC-4165-AD6D-67A948415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4000" y="1836000"/>
            <a:ext cx="8261399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D64A9B0-5BAF-4219-B478-80F4F8D7D96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68439" y="73854"/>
            <a:ext cx="1908000" cy="131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8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62" r:id="rId5"/>
    <p:sldLayoutId id="2147483652" r:id="rId6"/>
    <p:sldLayoutId id="2147483657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Roboto" panose="02000000000000000000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Roboto" panose="02000000000000000000" pitchFamily="2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Roboto" panose="02000000000000000000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Roboto" panose="020000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Roboto" panose="020000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1F36B0-0BD6-4C3F-AE6A-296F77B8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4000" y="1692000"/>
            <a:ext cx="8280000" cy="2520000"/>
          </a:xfrm>
        </p:spPr>
        <p:txBody>
          <a:bodyPr/>
          <a:lstStyle/>
          <a:p>
            <a:pPr algn="ctr"/>
            <a:r>
              <a:rPr lang="et-EE" dirty="0" smtClean="0"/>
              <a:t>J. Aamisepp kui põldkaunviljade aretuse alustaja Jõgeval, pärand ja tänapäev</a:t>
            </a:r>
            <a:endParaRPr lang="et-E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C987892-7F8F-4AC2-BA94-8F246D69D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4000" y="4522652"/>
            <a:ext cx="5760000" cy="1352672"/>
          </a:xfrm>
        </p:spPr>
        <p:txBody>
          <a:bodyPr/>
          <a:lstStyle/>
          <a:p>
            <a:r>
              <a:rPr lang="et-EE" sz="2000" dirty="0" smtClean="0"/>
              <a:t>03</a:t>
            </a:r>
            <a:r>
              <a:rPr lang="en-US" sz="2000" dirty="0" smtClean="0"/>
              <a:t>.</a:t>
            </a:r>
            <a:r>
              <a:rPr lang="et-EE" sz="2000" dirty="0" smtClean="0"/>
              <a:t>10</a:t>
            </a:r>
            <a:r>
              <a:rPr lang="en-US" sz="2000" dirty="0" smtClean="0"/>
              <a:t>.202</a:t>
            </a:r>
            <a:r>
              <a:rPr lang="et-EE" sz="2000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5C7B42-93AC-4936-8010-E99A0E3E9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978" y="4522652"/>
            <a:ext cx="2469547" cy="1352672"/>
          </a:xfrm>
        </p:spPr>
        <p:txBody>
          <a:bodyPr/>
          <a:lstStyle/>
          <a:p>
            <a:r>
              <a:rPr lang="et-EE" sz="2000" dirty="0"/>
              <a:t>Lea Narits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t-EE" sz="2000" dirty="0"/>
              <a:t>kaunviljade ja talirüpsi aretaja</a:t>
            </a:r>
            <a:endParaRPr lang="en-US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0B7BAA-6BE8-46D7-BD89-988A78C5A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sz="2000" dirty="0"/>
              <a:t>Eesti </a:t>
            </a:r>
            <a:r>
              <a:rPr lang="en-US" sz="2000" dirty="0" err="1"/>
              <a:t>maaelu</a:t>
            </a:r>
            <a:r>
              <a:rPr lang="et-EE" sz="2000" dirty="0"/>
              <a:t> tark vara</a:t>
            </a:r>
          </a:p>
        </p:txBody>
      </p:sp>
    </p:spTree>
    <p:extLst>
      <p:ext uri="{BB962C8B-B14F-4D97-AF65-F5344CB8AC3E}">
        <p14:creationId xmlns:p14="http://schemas.microsoft.com/office/powerpoint/2010/main" val="2853663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347" y="2136064"/>
            <a:ext cx="106650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 smtClean="0"/>
              <a:t>‘Jõgeva põlduba’ saadi kahekümne aasta valiku tulemusena. Ta valiti kodumaisest seemneproovist, kuna </a:t>
            </a:r>
            <a:r>
              <a:rPr lang="et-EE" sz="2400" dirty="0" err="1" smtClean="0"/>
              <a:t>välissordid</a:t>
            </a:r>
            <a:r>
              <a:rPr lang="et-EE" sz="2400" dirty="0" smtClean="0"/>
              <a:t> olid pika kasvuajaga. See </a:t>
            </a:r>
            <a:r>
              <a:rPr lang="et-EE" sz="2400" dirty="0" err="1" smtClean="0"/>
              <a:t>maaoa</a:t>
            </a:r>
            <a:r>
              <a:rPr lang="et-EE" sz="2400" dirty="0" smtClean="0"/>
              <a:t> proov saadi 1920. aastal dots. A. Luksepalt. Sort anti 1940. a tootmisse. Aamisepale ei meeldinud ‘Jõgeva põldoa’ lestjas tera ja ta hakkas saadud sorti valiku teel parandama. Põlduba ‘Jõgeva’ on </a:t>
            </a:r>
            <a:r>
              <a:rPr lang="et-EE" sz="2400" dirty="0" err="1" smtClean="0"/>
              <a:t>õhema</a:t>
            </a:r>
            <a:r>
              <a:rPr lang="et-EE" sz="2400" dirty="0" smtClean="0"/>
              <a:t> kestaga ja ümarama teraga kui algsort.</a:t>
            </a:r>
          </a:p>
          <a:p>
            <a:pPr algn="just"/>
            <a:endParaRPr lang="et-EE" sz="2400" dirty="0" smtClean="0"/>
          </a:p>
          <a:p>
            <a:pPr algn="just"/>
            <a:r>
              <a:rPr lang="et-EE" sz="2400" dirty="0" smtClean="0"/>
              <a:t>                              H. Kiik, 1959, Dr. Julius Aamisepa teaduslikust pärandist.</a:t>
            </a:r>
          </a:p>
          <a:p>
            <a:r>
              <a:rPr lang="et-EE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2366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3842" y="1106711"/>
            <a:ext cx="8501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 smtClean="0"/>
              <a:t>Hetkel Eesti sordilehel 23+1 põldoasorti</a:t>
            </a:r>
          </a:p>
          <a:p>
            <a:pPr algn="ctr"/>
            <a:endParaRPr lang="et-EE" sz="2800" b="1" dirty="0" smtClean="0"/>
          </a:p>
          <a:p>
            <a:pPr algn="ctr"/>
            <a:r>
              <a:rPr lang="et-EE" sz="2800" b="1" dirty="0" smtClean="0"/>
              <a:t>Eesti sort ‘Jõgeva’ -1956</a:t>
            </a:r>
          </a:p>
          <a:p>
            <a:pPr algn="ctr"/>
            <a:endParaRPr lang="et-EE" sz="2800" b="1" dirty="0" smtClean="0"/>
          </a:p>
          <a:p>
            <a:pPr algn="ctr"/>
            <a:r>
              <a:rPr lang="et-EE" sz="2800" b="1" dirty="0" smtClean="0"/>
              <a:t>‘Helbi’ säilitussordina - 2015</a:t>
            </a:r>
            <a:endParaRPr lang="et-EE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6824" y="2198232"/>
            <a:ext cx="3036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3600" b="1" dirty="0" smtClean="0">
                <a:solidFill>
                  <a:srgbClr val="FF0000"/>
                </a:solidFill>
              </a:rPr>
              <a:t>Põlduba</a:t>
            </a:r>
          </a:p>
          <a:p>
            <a:pPr algn="ctr"/>
            <a:r>
              <a:rPr lang="et-EE" sz="3600" b="1" i="1" dirty="0" err="1" smtClean="0">
                <a:solidFill>
                  <a:srgbClr val="FF0000"/>
                </a:solidFill>
              </a:rPr>
              <a:t>Vicia</a:t>
            </a:r>
            <a:r>
              <a:rPr lang="et-EE" sz="3600" b="1" i="1" dirty="0" smtClean="0">
                <a:solidFill>
                  <a:srgbClr val="FF0000"/>
                </a:solidFill>
              </a:rPr>
              <a:t> </a:t>
            </a:r>
            <a:r>
              <a:rPr lang="et-EE" sz="3600" b="1" i="1" dirty="0" err="1" smtClean="0">
                <a:solidFill>
                  <a:srgbClr val="FF0000"/>
                </a:solidFill>
              </a:rPr>
              <a:t>faba</a:t>
            </a:r>
            <a:r>
              <a:rPr lang="et-EE" sz="3600" b="1" i="1" dirty="0" smtClean="0">
                <a:solidFill>
                  <a:srgbClr val="FF0000"/>
                </a:solidFill>
              </a:rPr>
              <a:t> </a:t>
            </a:r>
            <a:r>
              <a:rPr lang="et-EE" sz="3600" b="1" dirty="0" smtClean="0">
                <a:solidFill>
                  <a:srgbClr val="FF0000"/>
                </a:solidFill>
              </a:rPr>
              <a:t>L.</a:t>
            </a:r>
            <a:endParaRPr lang="et-EE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Seotud kuju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4861" y="4089502"/>
            <a:ext cx="2785789" cy="2252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Pildiotsingu faba bean tulem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1311" y="4037099"/>
            <a:ext cx="2305050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328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3380" y="230750"/>
            <a:ext cx="9402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800" b="1" dirty="0" smtClean="0"/>
              <a:t>Põldoa </a:t>
            </a:r>
            <a:r>
              <a:rPr lang="et-EE" sz="2800" b="1" dirty="0"/>
              <a:t>kasvupinnad ja saagikused Eestis </a:t>
            </a:r>
            <a:r>
              <a:rPr lang="et-EE" sz="2800" b="1" dirty="0" smtClean="0"/>
              <a:t>2002 </a:t>
            </a:r>
            <a:r>
              <a:rPr lang="et-EE" sz="2800" b="1" dirty="0"/>
              <a:t>… </a:t>
            </a:r>
            <a:r>
              <a:rPr lang="et-EE" sz="2800" b="1" dirty="0" smtClean="0"/>
              <a:t>2023 a</a:t>
            </a:r>
            <a:endParaRPr lang="et-EE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234825" y="1285752"/>
            <a:ext cx="71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k</a:t>
            </a:r>
            <a:r>
              <a:rPr lang="et-EE" sz="1400" dirty="0" smtClean="0"/>
              <a:t>g/ha</a:t>
            </a:r>
            <a:endParaRPr lang="et-EE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348546" y="639200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779629"/>
              </p:ext>
            </p:extLst>
          </p:nvPr>
        </p:nvGraphicFramePr>
        <p:xfrm>
          <a:off x="1542896" y="1593529"/>
          <a:ext cx="9272221" cy="506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4161" y="1305421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dirty="0" smtClean="0"/>
              <a:t>ha</a:t>
            </a:r>
            <a:endParaRPr lang="et-EE" sz="1400" dirty="0"/>
          </a:p>
        </p:txBody>
      </p:sp>
    </p:spTree>
    <p:extLst>
      <p:ext uri="{BB962C8B-B14F-4D97-AF65-F5344CB8AC3E}">
        <p14:creationId xmlns:p14="http://schemas.microsoft.com/office/powerpoint/2010/main" val="389956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2740DB-87C4-63FC-1C5B-B34DC2C09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544" y="189992"/>
            <a:ext cx="5001006" cy="66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ABBC7E-EC53-E7BE-5804-59C0C149ABB0}"/>
              </a:ext>
            </a:extLst>
          </p:cNvPr>
          <p:cNvSpPr txBox="1"/>
          <p:nvPr/>
        </p:nvSpPr>
        <p:spPr>
          <a:xfrm>
            <a:off x="1052536" y="1970310"/>
            <a:ext cx="53926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6600" b="1" dirty="0"/>
              <a:t>TÄNAN KUULAJAID!</a:t>
            </a:r>
          </a:p>
          <a:p>
            <a:endParaRPr lang="et-E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DF858-9627-B1F0-B8A1-DB1B51C4ABB6}"/>
              </a:ext>
            </a:extLst>
          </p:cNvPr>
          <p:cNvSpPr txBox="1"/>
          <p:nvPr/>
        </p:nvSpPr>
        <p:spPr>
          <a:xfrm>
            <a:off x="1535837" y="5912528"/>
            <a:ext cx="4057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b="1" dirty="0"/>
              <a:t>lea.narits@metk.agri.ee</a:t>
            </a:r>
          </a:p>
        </p:txBody>
      </p:sp>
    </p:spTree>
    <p:extLst>
      <p:ext uri="{BB962C8B-B14F-4D97-AF65-F5344CB8AC3E}">
        <p14:creationId xmlns:p14="http://schemas.microsoft.com/office/powerpoint/2010/main" val="373780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2669535" y="725347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800" dirty="0" smtClean="0"/>
              <a:t>LEGUMES – üldine nimetus kõikide liblikõieliste kohta. </a:t>
            </a:r>
          </a:p>
          <a:p>
            <a:r>
              <a:rPr lang="et-EE" sz="2800" dirty="0" smtClean="0"/>
              <a:t>GRAIN LEGUMES – kaunviljad (hernes, uba, lääts jne)</a:t>
            </a:r>
          </a:p>
          <a:p>
            <a:r>
              <a:rPr lang="et-EE" sz="2800" dirty="0" smtClean="0"/>
              <a:t>PULSES – üheaastased liblikõielised, 1-12 seemneliste kaunadega, seemned võivad olla erinevat värvi ja kuju, </a:t>
            </a:r>
            <a:r>
              <a:rPr lang="et-EE" sz="2800" u="sng" dirty="0" smtClean="0"/>
              <a:t>kuivade</a:t>
            </a:r>
            <a:r>
              <a:rPr lang="et-EE" sz="2800" dirty="0" smtClean="0"/>
              <a:t> seemnete kasutamiseks toiduks ja söödaks, neis on kõrge proteiini- ja kiusisaldus, madal toorrasvasisaldus.</a:t>
            </a:r>
          </a:p>
          <a:p>
            <a:r>
              <a:rPr lang="et-EE" sz="2800" dirty="0" smtClean="0"/>
              <a:t>Rohelisena tarvitavad herned (seemned või kaunad) ning toorelt tarvitatavad aedoad ei ole </a:t>
            </a:r>
            <a:r>
              <a:rPr lang="et-EE" sz="2800" i="1" dirty="0" err="1" smtClean="0"/>
              <a:t>pulses</a:t>
            </a:r>
            <a:r>
              <a:rPr lang="et-EE" sz="2800" dirty="0" smtClean="0"/>
              <a:t>.</a:t>
            </a:r>
          </a:p>
          <a:p>
            <a:r>
              <a:rPr lang="et-EE" sz="2800" dirty="0" smtClean="0"/>
              <a:t>Soja ja maapähkel on </a:t>
            </a:r>
            <a:r>
              <a:rPr lang="et-EE" sz="2800" i="1" dirty="0" err="1" smtClean="0"/>
              <a:t>oil</a:t>
            </a:r>
            <a:r>
              <a:rPr lang="et-EE" sz="2800" i="1" dirty="0" smtClean="0"/>
              <a:t> </a:t>
            </a:r>
            <a:r>
              <a:rPr lang="et-EE" sz="2800" i="1" dirty="0" err="1" smtClean="0"/>
              <a:t>crops</a:t>
            </a:r>
            <a:endParaRPr lang="et-EE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8410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otud kuju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233" y="241766"/>
            <a:ext cx="2744316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2546" y="3556622"/>
            <a:ext cx="3191690" cy="2889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2714620"/>
            <a:ext cx="3934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3600" b="1" dirty="0" smtClean="0">
                <a:solidFill>
                  <a:srgbClr val="FF0000"/>
                </a:solidFill>
              </a:rPr>
              <a:t>Hernes</a:t>
            </a:r>
          </a:p>
          <a:p>
            <a:pPr algn="ctr"/>
            <a:r>
              <a:rPr lang="et-EE" sz="3600" b="1" i="1" dirty="0" err="1" smtClean="0">
                <a:solidFill>
                  <a:srgbClr val="FF0000"/>
                </a:solidFill>
              </a:rPr>
              <a:t>Pisum</a:t>
            </a:r>
            <a:r>
              <a:rPr lang="et-EE" sz="3600" b="1" i="1" dirty="0" smtClean="0">
                <a:solidFill>
                  <a:srgbClr val="FF0000"/>
                </a:solidFill>
              </a:rPr>
              <a:t> </a:t>
            </a:r>
            <a:r>
              <a:rPr lang="et-EE" sz="3600" b="1" i="1" dirty="0" err="1" smtClean="0">
                <a:solidFill>
                  <a:srgbClr val="FF0000"/>
                </a:solidFill>
              </a:rPr>
              <a:t>sativum</a:t>
            </a:r>
            <a:r>
              <a:rPr lang="et-EE" sz="3600" b="1" i="1" dirty="0" smtClean="0">
                <a:solidFill>
                  <a:srgbClr val="FF0000"/>
                </a:solidFill>
              </a:rPr>
              <a:t> </a:t>
            </a:r>
            <a:r>
              <a:rPr lang="et-EE" sz="3600" b="1" dirty="0" smtClean="0">
                <a:solidFill>
                  <a:srgbClr val="FF0000"/>
                </a:solidFill>
              </a:rPr>
              <a:t>L.</a:t>
            </a:r>
          </a:p>
          <a:p>
            <a:r>
              <a:rPr lang="et-EE" sz="3600" dirty="0" smtClean="0"/>
              <a:t>               </a:t>
            </a:r>
            <a:endParaRPr lang="et-EE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351081" y="1408916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dirty="0" smtClean="0"/>
              <a:t>Aedhernes</a:t>
            </a:r>
            <a:endParaRPr lang="et-EE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51081" y="4739633"/>
            <a:ext cx="1823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dirty="0" smtClean="0"/>
              <a:t>Põldhernes</a:t>
            </a:r>
            <a:endParaRPr lang="et-EE" sz="2800" dirty="0"/>
          </a:p>
        </p:txBody>
      </p:sp>
      <p:cxnSp>
        <p:nvCxnSpPr>
          <p:cNvPr id="7" name="Sirge noolkonnektor 3"/>
          <p:cNvCxnSpPr/>
          <p:nvPr/>
        </p:nvCxnSpPr>
        <p:spPr>
          <a:xfrm flipV="1">
            <a:off x="3432243" y="1854070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irge noolkonnektor 5"/>
          <p:cNvCxnSpPr/>
          <p:nvPr/>
        </p:nvCxnSpPr>
        <p:spPr>
          <a:xfrm>
            <a:off x="3432243" y="4496747"/>
            <a:ext cx="628648" cy="4857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3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316" y="2039815"/>
            <a:ext cx="11641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 smtClean="0"/>
              <a:t>Töö põldkaunviljadega algas Jõgeval 1920. aastal, kui J. Aamisepp võttis oma osakonna (kartuliaretus) plaani söögi- ja söödaherne ning põldoa aretuse. Tööd tehti vabal tahtel väljaspool tööplaani. </a:t>
            </a:r>
          </a:p>
          <a:p>
            <a:pPr algn="just"/>
            <a:r>
              <a:rPr lang="et-EE" sz="2400" dirty="0" smtClean="0"/>
              <a:t>Vähem tegeles ta läätse ja suvi- ning talivikiga. </a:t>
            </a:r>
          </a:p>
          <a:p>
            <a:pPr algn="just"/>
            <a:r>
              <a:rPr lang="et-EE" sz="2400" dirty="0" err="1" smtClean="0"/>
              <a:t>Agrotehnoloogilised</a:t>
            </a:r>
            <a:r>
              <a:rPr lang="et-EE" sz="2400" dirty="0" smtClean="0"/>
              <a:t> katsed: sordivõrdlus, jõudluskatsed (segatise saagikus), külvise sorteerimise mõju, hernes segus erinevate tugikultuuridega, külvitihedus, -määr, -sügavus, -viis, külviaeg, väetuskatsed (nii sõnnikuga väetamine kui mineraalväetised).</a:t>
            </a:r>
          </a:p>
          <a:p>
            <a:pPr algn="just"/>
            <a:r>
              <a:rPr lang="et-EE" sz="2400" smtClean="0"/>
              <a:t>Maitse- ja keetmiskatsed</a:t>
            </a:r>
            <a:r>
              <a:rPr lang="et-EE" sz="2400" dirty="0" smtClean="0"/>
              <a:t>. </a:t>
            </a:r>
          </a:p>
          <a:p>
            <a:pPr algn="just"/>
            <a:r>
              <a:rPr lang="et-EE" sz="2400" dirty="0" smtClean="0"/>
              <a:t> 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22364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684" y="312803"/>
            <a:ext cx="4327230" cy="59875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t="5274" r="6109" b="4020"/>
          <a:stretch/>
        </p:blipFill>
        <p:spPr>
          <a:xfrm>
            <a:off x="7343121" y="312803"/>
            <a:ext cx="4006607" cy="622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932" y="1978268"/>
            <a:ext cx="106562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Jõgeval on 103 aasta jooksul aretatud 13 põldhernesorti, neist kuue autor või kaasautor on olnud J. Aamisepp: ‘Jõgeva roheline I’ – 1937</a:t>
            </a:r>
          </a:p>
          <a:p>
            <a:r>
              <a:rPr lang="et-EE" sz="2400" dirty="0"/>
              <a:t> </a:t>
            </a:r>
            <a:r>
              <a:rPr lang="et-EE" sz="2400" dirty="0" smtClean="0"/>
              <a:t>                                                          ‘Jõgeva jõud’ – 1947</a:t>
            </a:r>
          </a:p>
          <a:p>
            <a:r>
              <a:rPr lang="et-EE" sz="2400" dirty="0"/>
              <a:t> </a:t>
            </a:r>
            <a:r>
              <a:rPr lang="et-EE" sz="2400" dirty="0" smtClean="0"/>
              <a:t>                                                          ‘Jõgeva roheline II’ – 1948</a:t>
            </a:r>
          </a:p>
          <a:p>
            <a:r>
              <a:rPr lang="et-EE" sz="2400" dirty="0"/>
              <a:t> </a:t>
            </a:r>
            <a:r>
              <a:rPr lang="et-EE" sz="2400" dirty="0" smtClean="0"/>
              <a:t>                                                          ‘Jõgeva kirju’ – 1951</a:t>
            </a:r>
          </a:p>
          <a:p>
            <a:r>
              <a:rPr lang="et-EE" sz="2400" dirty="0"/>
              <a:t> </a:t>
            </a:r>
            <a:r>
              <a:rPr lang="et-EE" sz="2400" dirty="0" smtClean="0"/>
              <a:t>                                                           ‘Kiir’ – 1960</a:t>
            </a:r>
          </a:p>
          <a:p>
            <a:r>
              <a:rPr lang="et-EE" sz="2400" dirty="0"/>
              <a:t> </a:t>
            </a:r>
            <a:r>
              <a:rPr lang="et-EE" sz="2400" dirty="0" smtClean="0"/>
              <a:t>                                                           ‘Hele’ – 1965</a:t>
            </a:r>
          </a:p>
          <a:p>
            <a:endParaRPr lang="et-EE" sz="2400" dirty="0"/>
          </a:p>
          <a:p>
            <a:r>
              <a:rPr lang="et-EE" sz="2400" dirty="0" smtClean="0"/>
              <a:t>Kõik sordid on tänaseni kollektsioonis ja GP tallel.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2896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3026" y="4625818"/>
            <a:ext cx="82153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 smtClean="0"/>
              <a:t> </a:t>
            </a:r>
          </a:p>
          <a:p>
            <a:pPr algn="ctr"/>
            <a:endParaRPr lang="et-EE" dirty="0" smtClean="0"/>
          </a:p>
          <a:p>
            <a:pPr algn="ctr"/>
            <a:r>
              <a:rPr lang="et-EE" sz="3200" b="1" dirty="0" smtClean="0"/>
              <a:t>Mehis – J 9/20 x </a:t>
            </a:r>
            <a:r>
              <a:rPr lang="et-EE" sz="3200" b="1" dirty="0" err="1" smtClean="0"/>
              <a:t>Maiwunder</a:t>
            </a:r>
            <a:endParaRPr lang="et-EE" sz="3200" b="1" dirty="0" smtClean="0"/>
          </a:p>
          <a:p>
            <a:pPr algn="ctr"/>
            <a:endParaRPr lang="et-EE" sz="3200" b="1" dirty="0" smtClean="0"/>
          </a:p>
          <a:p>
            <a:pPr algn="ctr"/>
            <a:r>
              <a:rPr lang="et-EE" sz="3200" b="1" dirty="0" smtClean="0"/>
              <a:t> </a:t>
            </a:r>
            <a:endParaRPr lang="et-EE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31621" y="1205634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 smtClean="0"/>
              <a:t>Hetkel Eesti sordilehel 19 põldherne sorti</a:t>
            </a:r>
          </a:p>
          <a:p>
            <a:pPr algn="ctr"/>
            <a:endParaRPr lang="et-EE" sz="2800" b="1" dirty="0" smtClean="0"/>
          </a:p>
          <a:p>
            <a:pPr algn="ctr"/>
            <a:r>
              <a:rPr lang="et-EE" sz="2800" b="1" dirty="0" smtClean="0"/>
              <a:t>Eesti sordid ‘Mehis’ (1981) ja ‘Kirke’ (1996)</a:t>
            </a:r>
            <a:endParaRPr lang="et-EE" sz="2800" b="1" dirty="0"/>
          </a:p>
        </p:txBody>
      </p:sp>
      <p:sp>
        <p:nvSpPr>
          <p:cNvPr id="5" name="Ovaal 2"/>
          <p:cNvSpPr/>
          <p:nvPr/>
        </p:nvSpPr>
        <p:spPr>
          <a:xfrm>
            <a:off x="6104057" y="5200632"/>
            <a:ext cx="71438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/>
          <a:srcRect l="4695" r="5323"/>
          <a:stretch/>
        </p:blipFill>
        <p:spPr bwMode="auto">
          <a:xfrm>
            <a:off x="4378569" y="2525114"/>
            <a:ext cx="2495913" cy="231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6215" y="2590629"/>
            <a:ext cx="2490448" cy="225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06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446" y="1758463"/>
            <a:ext cx="1165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2400" dirty="0" smtClean="0"/>
              <a:t>Alates 1955. aastast juhtis põldkaunviljade aretust vanemteadur H. </a:t>
            </a:r>
            <a:r>
              <a:rPr lang="et-EE" sz="2400" dirty="0" err="1" smtClean="0"/>
              <a:t>Hindoalla</a:t>
            </a:r>
            <a:r>
              <a:rPr lang="et-EE" sz="2400" dirty="0" smtClean="0"/>
              <a:t>. Sel ajal võeti sordiaretuses suund saagirikaste, varajaste ja haigustele vastupidavamate sortidele. </a:t>
            </a:r>
          </a:p>
          <a:p>
            <a:pPr algn="just"/>
            <a:r>
              <a:rPr lang="et-EE" sz="2400" dirty="0" smtClean="0"/>
              <a:t>1970. </a:t>
            </a:r>
            <a:r>
              <a:rPr lang="et-EE" sz="2400" dirty="0"/>
              <a:t>a</a:t>
            </a:r>
            <a:r>
              <a:rPr lang="et-EE" sz="2400" dirty="0" smtClean="0"/>
              <a:t>astal eraldus kartuli rühmast iseseisev kaunviljade töörühm.</a:t>
            </a:r>
          </a:p>
          <a:p>
            <a:pPr algn="just"/>
            <a:r>
              <a:rPr lang="et-EE" sz="2400" dirty="0" smtClean="0"/>
              <a:t>1994. aastast juhtis aretust PhD S. Kalev. 1990.-date alguses saadi Jõgevale esimesed poollehetud põldhernesordid ja alustati nendega ristamisi. Eesti esimene poollehetu sort ‘Rahel’ anti riiklikku katsetusse 1999 aastal.</a:t>
            </a:r>
          </a:p>
          <a:p>
            <a:pPr algn="just"/>
            <a:r>
              <a:rPr lang="et-EE" sz="2400" dirty="0" smtClean="0"/>
              <a:t>2002. </a:t>
            </a:r>
            <a:r>
              <a:rPr lang="et-EE" sz="2400" dirty="0"/>
              <a:t>a</a:t>
            </a:r>
            <a:r>
              <a:rPr lang="et-EE" sz="2400" dirty="0" smtClean="0"/>
              <a:t>astast juhtis aretust teadur L. Narits. Kuna kaunviljade külvipind Eestis pidevalt vähenes, lõpetati 2003. a sordiaretus ja töö jätkus säilitusaretusega. </a:t>
            </a:r>
          </a:p>
          <a:p>
            <a:pPr algn="just"/>
            <a:r>
              <a:rPr lang="et-EE" sz="2400" dirty="0" smtClean="0"/>
              <a:t>2019. a </a:t>
            </a:r>
            <a:r>
              <a:rPr lang="et-EE" sz="2400" dirty="0" err="1" smtClean="0"/>
              <a:t>taaskäivitati</a:t>
            </a:r>
            <a:r>
              <a:rPr lang="et-EE" sz="2400" dirty="0" smtClean="0"/>
              <a:t> põldherne ja põldoa aretus, lisandus põld-</a:t>
            </a:r>
            <a:r>
              <a:rPr lang="et-EE" sz="2400" dirty="0" err="1" smtClean="0"/>
              <a:t>sojaoa</a:t>
            </a:r>
            <a:r>
              <a:rPr lang="et-EE" sz="2400" dirty="0" smtClean="0"/>
              <a:t> aretus.</a:t>
            </a:r>
          </a:p>
          <a:p>
            <a:pPr algn="just"/>
            <a:r>
              <a:rPr lang="et-EE" sz="2400" dirty="0" smtClean="0"/>
              <a:t>2021. a võttis herne ja soja aretuse üle teadur T. Kangor 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382399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0EDDEE-861A-D8A9-F04D-D4D76A33400C}"/>
              </a:ext>
            </a:extLst>
          </p:cNvPr>
          <p:cNvSpPr txBox="1"/>
          <p:nvPr/>
        </p:nvSpPr>
        <p:spPr>
          <a:xfrm>
            <a:off x="2093252" y="183016"/>
            <a:ext cx="9817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b="1" dirty="0"/>
              <a:t>Põldherne </a:t>
            </a:r>
            <a:r>
              <a:rPr lang="et-EE" sz="2800" b="1" dirty="0" smtClean="0"/>
              <a:t>kasvupinnad ja saagikused </a:t>
            </a:r>
            <a:r>
              <a:rPr lang="et-EE" sz="2800" b="1" dirty="0"/>
              <a:t>Eestis 1990 </a:t>
            </a:r>
            <a:r>
              <a:rPr lang="et-EE" sz="2800" b="1"/>
              <a:t>… </a:t>
            </a:r>
            <a:r>
              <a:rPr lang="et-EE" sz="2800" b="1" smtClean="0"/>
              <a:t>2023 a</a:t>
            </a:r>
            <a:endParaRPr lang="et-EE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B722D-EE4E-426D-0173-57EF388FBFB0}"/>
              </a:ext>
            </a:extLst>
          </p:cNvPr>
          <p:cNvSpPr txBox="1"/>
          <p:nvPr/>
        </p:nvSpPr>
        <p:spPr>
          <a:xfrm>
            <a:off x="10540586" y="6488668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statistikaamet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655021"/>
              </p:ext>
            </p:extLst>
          </p:nvPr>
        </p:nvGraphicFramePr>
        <p:xfrm>
          <a:off x="1951892" y="984738"/>
          <a:ext cx="8716108" cy="574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93252" y="98473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dirty="0" smtClean="0"/>
              <a:t>ha</a:t>
            </a:r>
            <a:endParaRPr lang="et-EE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111158" y="984738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dirty="0"/>
              <a:t>k</a:t>
            </a:r>
            <a:r>
              <a:rPr lang="et-EE" sz="1400" dirty="0" smtClean="0"/>
              <a:t>g/ha</a:t>
            </a:r>
            <a:endParaRPr lang="et-EE" sz="1400" dirty="0"/>
          </a:p>
        </p:txBody>
      </p:sp>
    </p:spTree>
    <p:extLst>
      <p:ext uri="{BB962C8B-B14F-4D97-AF65-F5344CB8AC3E}">
        <p14:creationId xmlns:p14="http://schemas.microsoft.com/office/powerpoint/2010/main" val="3237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K Theme">
  <a:themeElements>
    <a:clrScheme name="MET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4CA2E"/>
      </a:accent1>
      <a:accent2>
        <a:srgbClr val="9B89C0"/>
      </a:accent2>
      <a:accent3>
        <a:srgbClr val="97B5DF"/>
      </a:accent3>
      <a:accent4>
        <a:srgbClr val="FFEA61"/>
      </a:accent4>
      <a:accent5>
        <a:srgbClr val="5AC4C1"/>
      </a:accent5>
      <a:accent6>
        <a:srgbClr val="F7A94C"/>
      </a:accent6>
      <a:hlink>
        <a:srgbClr val="0563C1"/>
      </a:hlink>
      <a:folHlink>
        <a:srgbClr val="954F72"/>
      </a:folHlink>
    </a:clrScheme>
    <a:fontScheme name="METK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8AC4BA7C479C4299BA8B332604BF9E" ma:contentTypeVersion="0" ma:contentTypeDescription="Loo uus dokument" ma:contentTypeScope="" ma:versionID="f665c9aa7b95057c1f936f51dbc2a0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5284b4047f4cf5347f2f816b293bb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C544BB-209E-46EF-A420-7FD22DD1D3D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3C78BB8-0B80-48D8-B840-3398198BD7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3460CB-3CF0-4946-885A-64902B348C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8987</TotalTime>
  <Words>562</Words>
  <Application>Microsoft Office PowerPoint</Application>
  <PresentationFormat>Widescreen</PresentationFormat>
  <Paragraphs>64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Manuale</vt:lpstr>
      <vt:lpstr>Arial</vt:lpstr>
      <vt:lpstr>Calibri</vt:lpstr>
      <vt:lpstr>Roboto</vt:lpstr>
      <vt:lpstr>METK Theme</vt:lpstr>
      <vt:lpstr>J. Aamisepp kui põldkaunviljade aretuse alustaja Jõgeval, pärand ja tänapäev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Kuidas maaelu Eestis saab areneda, võib olla ka pikem  pealkiri, aga eelistama peaks lühemat</dc:title>
  <dc:creator>Lea Narits</dc:creator>
  <cp:lastModifiedBy>Lea Narits</cp:lastModifiedBy>
  <cp:revision>63</cp:revision>
  <dcterms:created xsi:type="dcterms:W3CDTF">2022-11-18T08:51:13Z</dcterms:created>
  <dcterms:modified xsi:type="dcterms:W3CDTF">2023-09-29T11:07:36Z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0x010100D98AC4BA7C479C4299BA8B332604BF9E</vt:lpwstr>
  </property>
</Properties>
</file>