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57" r:id="rId5"/>
    <p:sldId id="303" r:id="rId6"/>
    <p:sldId id="271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01" r:id="rId16"/>
  </p:sldIdLst>
  <p:sldSz cx="12192000" cy="6858000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Manuale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5037-F4D7-495F-BFDA-B4D1D22DD2AD}" type="datetimeFigureOut">
              <a:rPr lang="et-EE" smtClean="0"/>
              <a:t>02.10.2023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E065-F8D5-4D37-9CE9-A79059EBDE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695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0E065-F8D5-4D37-9CE9-A79059EBDE79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628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E065-F8D5-4D37-9CE9-A79059EBDE79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030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1195354-2655-450F-B055-28A09DB33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94392" y="4034325"/>
            <a:ext cx="2628000" cy="2730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416AA-BF90-4747-A2C6-413237A4B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000" y="1692000"/>
            <a:ext cx="8280000" cy="2520000"/>
          </a:xfrm>
        </p:spPr>
        <p:txBody>
          <a:bodyPr anchor="ctr"/>
          <a:lstStyle>
            <a:lvl1pPr algn="l">
              <a:defRPr sz="4400">
                <a:latin typeface="Manuale" pitchFamily="2" charset="0"/>
                <a:ea typeface="Manual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0255E-3DD5-49BD-A019-A01841AD9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000" y="4522652"/>
            <a:ext cx="5760000" cy="1352672"/>
          </a:xfrm>
        </p:spPr>
        <p:txBody>
          <a:bodyPr anchor="b"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129025-8955-4262-A0DC-93818A088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978" y="4522652"/>
            <a:ext cx="2469547" cy="135267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</a:t>
            </a:r>
            <a:endParaRPr lang="et-E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8A6196-60DE-454A-A628-1A279CCF9F92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352C69-32F4-4B1C-926D-60D7FD93B1D1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2279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03C03-FC37-428F-A07F-EAF457EA821D}"/>
              </a:ext>
            </a:extLst>
          </p:cNvPr>
          <p:cNvCxnSpPr>
            <a:cxnSpLocks/>
          </p:cNvCxnSpPr>
          <p:nvPr userDrawn="1"/>
        </p:nvCxnSpPr>
        <p:spPr>
          <a:xfrm>
            <a:off x="0" y="596489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17055F-DA95-4A7B-A97E-D27747A97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000" y="969328"/>
            <a:ext cx="6033232" cy="365125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Slogan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01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9DBFA38-2D50-4D3E-B026-1613E1F41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25764" y="2989940"/>
            <a:ext cx="4278857" cy="37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4B82B9-AFBD-452E-AF46-FC3F749D668D}"/>
              </a:ext>
            </a:extLst>
          </p:cNvPr>
          <p:cNvCxnSpPr>
            <a:cxnSpLocks/>
          </p:cNvCxnSpPr>
          <p:nvPr userDrawn="1"/>
        </p:nvCxnSpPr>
        <p:spPr>
          <a:xfrm>
            <a:off x="9548698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6CFE17-7A8B-4D17-8525-DE47751DC3E4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2279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>
            <a:extLst>
              <a:ext uri="{FF2B5EF4-FFF2-40B4-BE49-F238E27FC236}">
                <a16:creationId xmlns:a16="http://schemas.microsoft.com/office/drawing/2014/main" id="{2DB5545C-FCBA-48E8-BF56-3D542F218A7D}"/>
              </a:ext>
            </a:extLst>
          </p:cNvPr>
          <p:cNvSpPr>
            <a:spLocks/>
          </p:cNvSpPr>
          <p:nvPr userDrawn="1"/>
        </p:nvSpPr>
        <p:spPr bwMode="auto">
          <a:xfrm>
            <a:off x="5240839" y="524076"/>
            <a:ext cx="6495966" cy="3543769"/>
          </a:xfrm>
          <a:custGeom>
            <a:avLst/>
            <a:gdLst>
              <a:gd name="T0" fmla="*/ 161 w 965"/>
              <a:gd name="T1" fmla="*/ 0 h 525"/>
              <a:gd name="T2" fmla="*/ 28 w 965"/>
              <a:gd name="T3" fmla="*/ 133 h 525"/>
              <a:gd name="T4" fmla="*/ 28 w 965"/>
              <a:gd name="T5" fmla="*/ 411 h 525"/>
              <a:gd name="T6" fmla="*/ 0 w 965"/>
              <a:gd name="T7" fmla="*/ 525 h 525"/>
              <a:gd name="T8" fmla="*/ 798 w 965"/>
              <a:gd name="T9" fmla="*/ 525 h 525"/>
              <a:gd name="T10" fmla="*/ 937 w 965"/>
              <a:gd name="T11" fmla="*/ 386 h 525"/>
              <a:gd name="T12" fmla="*/ 937 w 965"/>
              <a:gd name="T13" fmla="*/ 111 h 525"/>
              <a:gd name="T14" fmla="*/ 965 w 965"/>
              <a:gd name="T15" fmla="*/ 0 h 525"/>
              <a:gd name="T16" fmla="*/ 161 w 965"/>
              <a:gd name="T17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5" h="525">
                <a:moveTo>
                  <a:pt x="161" y="0"/>
                </a:moveTo>
                <a:cubicBezTo>
                  <a:pt x="87" y="0"/>
                  <a:pt x="28" y="58"/>
                  <a:pt x="28" y="133"/>
                </a:cubicBezTo>
                <a:cubicBezTo>
                  <a:pt x="28" y="490"/>
                  <a:pt x="28" y="342"/>
                  <a:pt x="28" y="411"/>
                </a:cubicBezTo>
                <a:cubicBezTo>
                  <a:pt x="28" y="497"/>
                  <a:pt x="0" y="525"/>
                  <a:pt x="0" y="525"/>
                </a:cubicBezTo>
                <a:cubicBezTo>
                  <a:pt x="798" y="525"/>
                  <a:pt x="798" y="525"/>
                  <a:pt x="798" y="525"/>
                </a:cubicBezTo>
                <a:cubicBezTo>
                  <a:pt x="875" y="525"/>
                  <a:pt x="937" y="463"/>
                  <a:pt x="937" y="386"/>
                </a:cubicBezTo>
                <a:cubicBezTo>
                  <a:pt x="937" y="174"/>
                  <a:pt x="937" y="171"/>
                  <a:pt x="937" y="111"/>
                </a:cubicBezTo>
                <a:cubicBezTo>
                  <a:pt x="937" y="29"/>
                  <a:pt x="965" y="0"/>
                  <a:pt x="965" y="0"/>
                </a:cubicBezTo>
                <a:lnTo>
                  <a:pt x="161" y="0"/>
                </a:lnTo>
                <a:close/>
              </a:path>
            </a:pathLst>
          </a:custGeom>
          <a:solidFill>
            <a:srgbClr val="C4C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E359B-C911-454D-83DB-3469B788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48" y="867529"/>
            <a:ext cx="5361738" cy="1977939"/>
          </a:xfrm>
        </p:spPr>
        <p:txBody>
          <a:bodyPr anchor="ctr"/>
          <a:lstStyle>
            <a:lvl1pPr>
              <a:defRPr sz="4800">
                <a:latin typeface="Manuale" pitchFamily="2" charset="0"/>
                <a:ea typeface="Manual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F4175-D9D1-4A05-89CF-B482B935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648" y="2954417"/>
            <a:ext cx="5361738" cy="681199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58CD0E-F41C-475B-ABDF-F48D4BF8E7C9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65CEB-9CE3-4689-AD2C-D3AA36CFF3E8}"/>
              </a:ext>
            </a:extLst>
          </p:cNvPr>
          <p:cNvCxnSpPr>
            <a:cxnSpLocks/>
          </p:cNvCxnSpPr>
          <p:nvPr userDrawn="1"/>
        </p:nvCxnSpPr>
        <p:spPr>
          <a:xfrm>
            <a:off x="0" y="5218934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4BE166A-5143-42BB-A2A8-3EF357AB8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19680" y="2620705"/>
            <a:ext cx="5328000" cy="421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E359B-C911-454D-83DB-3469B788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999" y="1691999"/>
            <a:ext cx="8280000" cy="2520000"/>
          </a:xfrm>
        </p:spPr>
        <p:txBody>
          <a:bodyPr anchor="t"/>
          <a:lstStyle>
            <a:lvl1pPr>
              <a:defRPr sz="4400">
                <a:latin typeface="Manuale" pitchFamily="2" charset="0"/>
                <a:ea typeface="Manual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661D21-9FEE-45FA-8D0D-3DC51C0F6E51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5D905C-ED4B-4F28-B300-941CCA399D45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2279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7A4AA2-9695-4D3C-8D5C-47D8E6BD85AD}"/>
              </a:ext>
            </a:extLst>
          </p:cNvPr>
          <p:cNvCxnSpPr>
            <a:cxnSpLocks/>
          </p:cNvCxnSpPr>
          <p:nvPr userDrawn="1"/>
        </p:nvCxnSpPr>
        <p:spPr>
          <a:xfrm>
            <a:off x="0" y="57846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AFD9-E0A9-4810-AFEF-F8708E03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29E3-6162-4560-A1A2-F4571BFE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7DDD55-0172-4781-B65A-671E7D24AF32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FBCEF-2956-4843-836C-D2461AAE974A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5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29E3-6162-4560-A1A2-F4571BFE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4" y="1836000"/>
            <a:ext cx="10930676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48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AA751A-B93D-4D7B-814B-489102A816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475" y="431162"/>
            <a:ext cx="3222523" cy="899997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8BBB1-FB93-4B57-9DEC-91BAB959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000" y="431162"/>
            <a:ext cx="491684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D31-07EE-428F-BDDE-3A98247E7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4000" y="1825625"/>
            <a:ext cx="491684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EF22D-C204-402F-9493-73C55A793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5221" y="1825625"/>
            <a:ext cx="387416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2F45B0-B46F-4A27-97A5-49C506EA7DA3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45D533-1B44-4EAF-AAE2-912A4B398123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2E7D9-9152-465A-B56E-D0FE19FD5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96940" y="0"/>
            <a:ext cx="9095060" cy="685800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1A943-D25A-4207-8B06-144C1D66A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932" y="1883868"/>
            <a:ext cx="24428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41C7A4-CF34-4289-AE5B-382395013E6E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7B7BEB-4B32-43DE-B84F-73419BD25BC2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D262-37CD-42F6-BA34-F99CFE27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43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0721B-E0F0-4347-BA2C-B78A7A8B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6BCDF-B8EC-4165-AD6D-67A948415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4000" y="1836000"/>
            <a:ext cx="8261399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64A9B0-5BAF-4219-B478-80F4F8D7D96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8439" y="73854"/>
            <a:ext cx="1908000" cy="13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62" r:id="rId5"/>
    <p:sldLayoutId id="2147483652" r:id="rId6"/>
    <p:sldLayoutId id="2147483657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Roboto" panose="02000000000000000000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sstatements.org/vocab/CNE/1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a.ee/fotis/index.php/et/photo/view?id=72705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1F36B0-0BD6-4C3F-AE6A-296F77B8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880" y="1433798"/>
            <a:ext cx="8880532" cy="1447440"/>
          </a:xfrm>
        </p:spPr>
        <p:txBody>
          <a:bodyPr/>
          <a:lstStyle/>
          <a:p>
            <a:pPr algn="ctr"/>
            <a:r>
              <a:rPr lang="et-EE" sz="4800" b="1" dirty="0" smtClean="0"/>
              <a:t>J. Aamisepa söödajuurviljade ja köögiviljade aretustöö</a:t>
            </a:r>
            <a:endParaRPr lang="et-EE" sz="48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987892-7F8F-4AC2-BA94-8F246D69D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9022" y="5171440"/>
            <a:ext cx="6516240" cy="679164"/>
          </a:xfrm>
        </p:spPr>
        <p:txBody>
          <a:bodyPr/>
          <a:lstStyle/>
          <a:p>
            <a:pPr algn="ctr"/>
            <a:r>
              <a:rPr lang="et-EE" sz="1400" dirty="0" smtClean="0"/>
              <a:t>Teabepäev: Julius Aamisepa 140. sünniaastapäev, 03.10.2023</a:t>
            </a:r>
            <a:endParaRPr lang="et-EE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C7B42-93AC-4936-8010-E99A0E3E9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715" y="3350003"/>
            <a:ext cx="4672853" cy="1352672"/>
          </a:xfrm>
        </p:spPr>
        <p:txBody>
          <a:bodyPr/>
          <a:lstStyle/>
          <a:p>
            <a:pPr algn="ctr"/>
            <a:r>
              <a:rPr lang="et-EE" sz="3200" b="1" dirty="0"/>
              <a:t>Ingrid Bender</a:t>
            </a:r>
          </a:p>
          <a:p>
            <a:pPr algn="ctr"/>
            <a:r>
              <a:rPr lang="et-EE" sz="2400" dirty="0"/>
              <a:t>teadur</a:t>
            </a:r>
          </a:p>
          <a:p>
            <a:pPr algn="ctr"/>
            <a:r>
              <a:rPr lang="et-EE" sz="2400" dirty="0"/>
              <a:t>Ingrid.Bender@metk.agri.ee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0B7BAA-6BE8-46D7-BD89-988A78C5A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880" y="174593"/>
            <a:ext cx="6033232" cy="365125"/>
          </a:xfrm>
        </p:spPr>
        <p:txBody>
          <a:bodyPr/>
          <a:lstStyle/>
          <a:p>
            <a:r>
              <a:rPr lang="et-EE" dirty="0"/>
              <a:t>Eesti </a:t>
            </a:r>
            <a:r>
              <a:rPr lang="en-US" dirty="0" err="1"/>
              <a:t>maaelu</a:t>
            </a:r>
            <a:r>
              <a:rPr lang="et-EE" dirty="0"/>
              <a:t> tark vara</a:t>
            </a:r>
          </a:p>
        </p:txBody>
      </p:sp>
    </p:spTree>
    <p:extLst>
      <p:ext uri="{BB962C8B-B14F-4D97-AF65-F5344CB8AC3E}">
        <p14:creationId xmlns:p14="http://schemas.microsoft.com/office/powerpoint/2010/main" val="285366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Söögisibula aretuse algus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000" y="1836000"/>
            <a:ext cx="862190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Lähtematerjali kogumine Peipsi äärest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prstClr val="black"/>
                </a:solidFill>
              </a:rPr>
              <a:t>Kasvatati kohalikku sorti ‘Vene kollane’: </a:t>
            </a:r>
          </a:p>
          <a:p>
            <a:pPr marL="457200" lvl="1" indent="0">
              <a:buNone/>
            </a:pPr>
            <a:r>
              <a:rPr lang="et-EE" dirty="0">
                <a:solidFill>
                  <a:prstClr val="black"/>
                </a:solidFill>
              </a:rPr>
              <a:t>	</a:t>
            </a:r>
            <a:r>
              <a:rPr lang="et-EE" dirty="0" err="1">
                <a:solidFill>
                  <a:prstClr val="black"/>
                </a:solidFill>
              </a:rPr>
              <a:t>tüüpiderohke</a:t>
            </a:r>
            <a:endParaRPr lang="et-E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t-EE" dirty="0">
                <a:solidFill>
                  <a:prstClr val="black"/>
                </a:solidFill>
              </a:rPr>
              <a:t>	teravamaitseline </a:t>
            </a:r>
          </a:p>
          <a:p>
            <a:pPr marL="457200" lvl="1" indent="0">
              <a:buNone/>
            </a:pPr>
            <a:r>
              <a:rPr lang="et-EE" dirty="0">
                <a:solidFill>
                  <a:prstClr val="black"/>
                </a:solidFill>
              </a:rPr>
              <a:t>	pesasibul </a:t>
            </a:r>
          </a:p>
          <a:p>
            <a:pPr marL="0" lvl="0" indent="0">
              <a:buNone/>
            </a:pPr>
            <a:r>
              <a:rPr lang="et-EE" dirty="0">
                <a:solidFill>
                  <a:prstClr val="black"/>
                </a:solidFill>
              </a:rPr>
              <a:t>	kolmeaastane </a:t>
            </a:r>
            <a:r>
              <a:rPr lang="et-EE" dirty="0" smtClean="0">
                <a:solidFill>
                  <a:prstClr val="black"/>
                </a:solidFill>
              </a:rPr>
              <a:t>kasvatus</a:t>
            </a:r>
            <a:endParaRPr lang="et-E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1934 algas valikute tegemine paremaks osutunud proovidega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1945 sort ‘J.A. nr 4’ </a:t>
            </a:r>
            <a:r>
              <a:rPr lang="et-EE" dirty="0" smtClean="0"/>
              <a:t>(sorti ei rajoonitud)</a:t>
            </a:r>
          </a:p>
          <a:p>
            <a:pPr>
              <a:buFont typeface="Arial" panose="020B0604020202020204" pitchFamily="34" charset="0"/>
              <a:buChar char="•"/>
            </a:pPr>
            <a:endParaRPr lang="et-EE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" y="1961588"/>
            <a:ext cx="2554854" cy="38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Köögiviljasortide parandamine rühmade valiku kaudu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1929 algas töö söögipeediga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Eesmärk: </a:t>
            </a:r>
            <a:r>
              <a:rPr lang="et-EE" sz="2200" dirty="0" smtClean="0"/>
              <a:t>hea säilivus ja maitse</a:t>
            </a:r>
          </a:p>
          <a:p>
            <a:pPr marL="1828800" lvl="4" indent="0">
              <a:buNone/>
            </a:pPr>
            <a:r>
              <a:rPr lang="et-EE" sz="2200" dirty="0" smtClean="0"/>
              <a:t>    õrn mahlakas viljaliha</a:t>
            </a:r>
          </a:p>
          <a:p>
            <a:pPr marL="1828800" lvl="4" indent="0">
              <a:buNone/>
            </a:pPr>
            <a:r>
              <a:rPr lang="et-EE" sz="2200" dirty="0" smtClean="0"/>
              <a:t>    väikesed lehed ja peajuur</a:t>
            </a:r>
          </a:p>
          <a:p>
            <a:pPr marL="1828800" lvl="4" indent="0">
              <a:buNone/>
            </a:pPr>
            <a:r>
              <a:rPr lang="et-EE" sz="2200" dirty="0" smtClean="0"/>
              <a:t>    peedil puuduksid valged viirud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1932 algas töö söögiporgandiga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Eesmärk: </a:t>
            </a:r>
            <a:r>
              <a:rPr lang="et-EE" sz="2200" dirty="0">
                <a:solidFill>
                  <a:prstClr val="black"/>
                </a:solidFill>
              </a:rPr>
              <a:t>väike südamik</a:t>
            </a:r>
          </a:p>
          <a:p>
            <a:pPr marL="1828800" lvl="4" indent="0">
              <a:buNone/>
            </a:pPr>
            <a:r>
              <a:rPr lang="et-EE" sz="2200" dirty="0">
                <a:solidFill>
                  <a:prstClr val="black"/>
                </a:solidFill>
              </a:rPr>
              <a:t>    oranžpunane värvus</a:t>
            </a:r>
            <a:endParaRPr lang="et-EE" sz="26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J.A. parandas porgandi ‘Nantes’ ja söögipeedi ‘Egiptus’ tüübiühtlust, maitset ja säilivust</a:t>
            </a:r>
          </a:p>
          <a:p>
            <a:pPr>
              <a:buFont typeface="Arial" panose="020B0604020202020204" pitchFamily="34" charset="0"/>
              <a:buChar char="•"/>
            </a:pPr>
            <a:endParaRPr lang="et-EE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9" y="3667900"/>
            <a:ext cx="2243522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8A6A-99B3-036C-139D-42DFC114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065" y="431162"/>
            <a:ext cx="5156947" cy="900000"/>
          </a:xfrm>
        </p:spPr>
        <p:txBody>
          <a:bodyPr/>
          <a:lstStyle/>
          <a:p>
            <a:r>
              <a:rPr lang="et-EE" b="1"/>
              <a:t>Tänan!</a:t>
            </a:r>
            <a:endParaRPr lang="et-EE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9F3CEC-AED6-2B7C-84D7-BA4C2DB5D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31" y="260098"/>
            <a:ext cx="4626959" cy="616674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E4523-B064-7524-C13B-DDE874F47E92}"/>
              </a:ext>
            </a:extLst>
          </p:cNvPr>
          <p:cNvSpPr txBox="1"/>
          <p:nvPr/>
        </p:nvSpPr>
        <p:spPr>
          <a:xfrm>
            <a:off x="4874559" y="431650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493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500" y="399412"/>
            <a:ext cx="8280000" cy="900000"/>
          </a:xfrm>
        </p:spPr>
        <p:txBody>
          <a:bodyPr/>
          <a:lstStyle/>
          <a:p>
            <a:r>
              <a:rPr lang="et-EE" sz="3200" b="1" dirty="0" smtClean="0"/>
              <a:t>Söödajuurviljade aretustöö 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000" y="1836000"/>
            <a:ext cx="890765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1909 - esimesed katsetused isatalus Karilepa Tõnul 	Padise lähedal </a:t>
            </a:r>
          </a:p>
          <a:p>
            <a:pPr marL="0" indent="0">
              <a:buNone/>
            </a:pPr>
            <a:r>
              <a:rPr lang="et-EE" dirty="0" smtClean="0"/>
              <a:t>	</a:t>
            </a:r>
            <a:r>
              <a:rPr lang="et-EE" dirty="0" smtClean="0"/>
              <a:t>esimesel aastal 12 </a:t>
            </a:r>
            <a:r>
              <a:rPr lang="et-EE" dirty="0" smtClean="0"/>
              <a:t>söödajuurvilja sorti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smtClean="0"/>
              <a:t>järgmisel </a:t>
            </a:r>
            <a:r>
              <a:rPr lang="et-EE" dirty="0" smtClean="0"/>
              <a:t>juba 30 sorti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1920 – algas aretustöö </a:t>
            </a:r>
            <a:r>
              <a:rPr lang="et-EE" sz="2800" dirty="0"/>
              <a:t>Jõgeva Sordikasvanduses </a:t>
            </a:r>
            <a:r>
              <a:rPr lang="et-EE" sz="2800" dirty="0" smtClean="0"/>
              <a:t>Kartuli- </a:t>
            </a:r>
            <a:r>
              <a:rPr lang="et-EE" sz="2800" dirty="0"/>
              <a:t>ja juurviljaosakonnas </a:t>
            </a:r>
            <a:r>
              <a:rPr lang="et-EE" sz="2400" dirty="0"/>
              <a:t>(J. A. oli osakonnajuhataja)</a:t>
            </a:r>
            <a:endParaRPr lang="et-EE" sz="2800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" y="1543050"/>
            <a:ext cx="2251456" cy="351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50" y="5492750"/>
            <a:ext cx="26195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Julius Aamisepp</a:t>
            </a:r>
          </a:p>
          <a:p>
            <a:pPr algn="ctr"/>
            <a:r>
              <a:rPr lang="et-EE" sz="1100" dirty="0" smtClean="0"/>
              <a:t>(1920-1940)</a:t>
            </a:r>
          </a:p>
          <a:p>
            <a:pPr algn="ctr"/>
            <a:r>
              <a:rPr lang="et-EE" sz="1100" dirty="0" smtClean="0"/>
              <a:t>Foto autor: </a:t>
            </a:r>
            <a:r>
              <a:rPr lang="et-EE" sz="1100" dirty="0" err="1" smtClean="0"/>
              <a:t>Parikas</a:t>
            </a:r>
            <a:endParaRPr lang="et-EE" sz="1100" dirty="0" smtClean="0"/>
          </a:p>
          <a:p>
            <a:pPr algn="ctr"/>
            <a:r>
              <a:rPr lang="et-EE" sz="1100" dirty="0">
                <a:solidFill>
                  <a:srgbClr val="007BFF"/>
                </a:solidFill>
                <a:latin typeface="-apple-system"/>
                <a:hlinkClick r:id="rId3"/>
              </a:rPr>
              <a:t> </a:t>
            </a:r>
            <a:r>
              <a:rPr lang="et-EE" sz="1100" u="sng" dirty="0" err="1">
                <a:solidFill>
                  <a:srgbClr val="0056B3"/>
                </a:solidFill>
                <a:latin typeface="-apple-system"/>
                <a:hlinkClick r:id="rId4"/>
              </a:rPr>
              <a:t>Fotis</a:t>
            </a:r>
            <a:r>
              <a:rPr lang="et-EE" sz="1100" u="sng" dirty="0">
                <a:solidFill>
                  <a:srgbClr val="0056B3"/>
                </a:solidFill>
                <a:latin typeface="-apple-system"/>
                <a:hlinkClick r:id="rId4"/>
              </a:rPr>
              <a:t> EAA.2111.1.5316.4</a:t>
            </a: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2311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59FE-FAF7-F425-0DD9-4D1BE775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29" y="235324"/>
            <a:ext cx="8333770" cy="887504"/>
          </a:xfrm>
        </p:spPr>
        <p:txBody>
          <a:bodyPr/>
          <a:lstStyle/>
          <a:p>
            <a:r>
              <a:rPr lang="et-EE" sz="3200" b="1" dirty="0" smtClean="0"/>
              <a:t>Söödajuurviljade aretamise eesmärk</a:t>
            </a:r>
            <a:endParaRPr lang="et-E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E81B-2C5B-3B2F-33B3-DA761DD2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000" y="1622633"/>
            <a:ext cx="8261399" cy="51546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/>
              <a:t>S</a:t>
            </a:r>
            <a:r>
              <a:rPr lang="et-EE" sz="2800" dirty="0" smtClean="0"/>
              <a:t>aada </a:t>
            </a:r>
            <a:r>
              <a:rPr lang="et-EE" sz="2800" dirty="0" smtClean="0"/>
              <a:t>meie kliima- ja mullastikutingimustele sobivaid juurviljade sorte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400" dirty="0" smtClean="0"/>
              <a:t>Suur ja püsiv juurikasaak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400" dirty="0" smtClean="0"/>
              <a:t>Rohke lehestik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400" dirty="0" smtClean="0"/>
              <a:t>Hea säilivus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400" dirty="0" smtClean="0"/>
              <a:t>Ühtlane juurikatüüp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400" dirty="0" smtClean="0"/>
              <a:t>Haigustele hea vastupidavus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400" dirty="0" smtClean="0"/>
              <a:t>Seeme peab valmima meie ilmasikuoludes</a:t>
            </a:r>
            <a:endParaRPr lang="et-EE" sz="2400" dirty="0"/>
          </a:p>
          <a:p>
            <a:pPr>
              <a:buFont typeface="Arial" panose="020B0604020202020204" pitchFamily="34" charset="0"/>
              <a:buChar char="•"/>
            </a:pPr>
            <a:endParaRPr lang="et-EE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t-EE" sz="2800" dirty="0"/>
          </a:p>
          <a:p>
            <a:pPr>
              <a:buFont typeface="Arial" panose="020B0604020202020204" pitchFamily="34" charset="0"/>
              <a:buChar char="•"/>
            </a:pPr>
            <a:endParaRPr lang="et-EE" sz="2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t-EE" sz="2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t-EE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et-EE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t-EE" sz="2800" dirty="0"/>
          </a:p>
          <a:p>
            <a:pPr marL="0" indent="0">
              <a:buNone/>
            </a:pPr>
            <a:r>
              <a:rPr lang="et-EE" sz="2800" dirty="0"/>
              <a:t>			</a:t>
            </a:r>
            <a:r>
              <a:rPr lang="et-EE" dirty="0"/>
              <a:t>	</a:t>
            </a: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endParaRPr lang="et-EE" sz="2800" b="1" dirty="0"/>
          </a:p>
          <a:p>
            <a:pPr marL="0" indent="0">
              <a:buNone/>
            </a:pPr>
            <a:r>
              <a:rPr lang="et-EE" dirty="0"/>
              <a:t>			</a:t>
            </a:r>
          </a:p>
          <a:p>
            <a:endParaRPr lang="et-EE" sz="2800" b="1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455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Katsetati kõiki söödajuurvilja liike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000" y="1670050"/>
            <a:ext cx="8261399" cy="4485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Söödajuurviljade aretustöö oli edukas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prstClr val="black"/>
                </a:solidFill>
              </a:rPr>
              <a:t>Suurem edu oli söödanaeri ja söödapeedi aretuses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Põhiline </a:t>
            </a:r>
            <a:r>
              <a:rPr lang="et-EE" sz="2800" dirty="0" smtClean="0"/>
              <a:t>aretusmeetod oli pikaajaline valik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Jõgeval algas töö sortidega tutvumisega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Ühel aastal oli katses </a:t>
            </a:r>
            <a:r>
              <a:rPr lang="et-EE" sz="2800" dirty="0"/>
              <a:t>131 </a:t>
            </a:r>
            <a:r>
              <a:rPr lang="et-EE" sz="2800" dirty="0" smtClean="0"/>
              <a:t>sorti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Kokku </a:t>
            </a:r>
            <a:r>
              <a:rPr lang="et-EE" sz="2800" dirty="0"/>
              <a:t>uuriti läbi 350 söödajuurvilja </a:t>
            </a:r>
            <a:r>
              <a:rPr lang="et-EE" sz="2800" dirty="0" smtClean="0"/>
              <a:t>sorti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0250"/>
            <a:ext cx="104775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5" y="3530988"/>
            <a:ext cx="2179795" cy="27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000" y="431162"/>
            <a:ext cx="9168000" cy="900000"/>
          </a:xfrm>
        </p:spPr>
        <p:txBody>
          <a:bodyPr/>
          <a:lstStyle/>
          <a:p>
            <a:r>
              <a:rPr lang="et-EE" sz="3200" b="1" dirty="0" smtClean="0"/>
              <a:t>Söödanaeris ‘Eesti naeris</a:t>
            </a:r>
            <a:r>
              <a:rPr lang="et-EE" sz="3200" b="1" dirty="0" smtClean="0"/>
              <a:t>’</a:t>
            </a:r>
            <a:r>
              <a:rPr lang="et-EE" sz="20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t-EE" sz="2000" dirty="0" smtClean="0">
                <a:solidFill>
                  <a:prstClr val="black"/>
                </a:solidFill>
                <a:ea typeface="+mn-ea"/>
                <a:cs typeface="+mn-cs"/>
              </a:rPr>
              <a:t>(seeme </a:t>
            </a:r>
            <a:r>
              <a:rPr lang="et-EE" sz="2000" dirty="0">
                <a:solidFill>
                  <a:prstClr val="black"/>
                </a:solidFill>
                <a:ea typeface="+mn-ea"/>
                <a:cs typeface="+mn-cs"/>
              </a:rPr>
              <a:t>säilib Jõgeval </a:t>
            </a:r>
            <a:r>
              <a:rPr lang="et-EE" sz="2000" dirty="0" smtClean="0">
                <a:solidFill>
                  <a:prstClr val="black"/>
                </a:solidFill>
                <a:ea typeface="+mn-ea"/>
                <a:cs typeface="+mn-cs"/>
              </a:rPr>
              <a:t>geenipangas)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08150"/>
            <a:ext cx="9239250" cy="44478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1933 jõudis seeme turule; 1952 uuesti tootmises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Populaarsuse tõi lühike kasvuaeg </a:t>
            </a:r>
            <a:r>
              <a:rPr lang="et-EE" sz="2400" dirty="0" smtClean="0"/>
              <a:t>(</a:t>
            </a:r>
            <a:r>
              <a:rPr lang="et-EE" dirty="0" smtClean="0"/>
              <a:t>90 päeva)</a:t>
            </a:r>
            <a:r>
              <a:rPr lang="et-EE" sz="2800" dirty="0" smtClean="0"/>
              <a:t> ja suur saak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Vähenõudlik mullastiku suhtes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Juurikas </a:t>
            </a:r>
            <a:r>
              <a:rPr lang="et-EE" sz="2800" dirty="0" smtClean="0"/>
              <a:t>on lapergune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Kasvab peaaegu maa peal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Mullas on ainult üks peenike juur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Maapealne osa violetne, maa sees valge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Viljaliha </a:t>
            </a:r>
            <a:r>
              <a:rPr lang="et-EE" sz="2800" dirty="0" smtClean="0"/>
              <a:t>valge</a:t>
            </a:r>
          </a:p>
        </p:txBody>
      </p:sp>
    </p:spTree>
    <p:extLst>
      <p:ext uri="{BB962C8B-B14F-4D97-AF65-F5344CB8AC3E}">
        <p14:creationId xmlns:p14="http://schemas.microsoft.com/office/powerpoint/2010/main" val="319973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Söödapeet ‘Jõgeva </a:t>
            </a:r>
            <a:r>
              <a:rPr lang="et-EE" sz="3200" b="1" dirty="0" err="1" smtClean="0"/>
              <a:t>Eckendorf</a:t>
            </a:r>
            <a:r>
              <a:rPr lang="et-EE" sz="3200" b="1" dirty="0" smtClean="0"/>
              <a:t>’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000" y="1836000"/>
            <a:ext cx="8856850" cy="432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1942 läks seeme paljundusse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1952 rajooniti, oli sordilehel 2007. aastani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Alates 2012 säilitussortide nimekirjas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Sordi </a:t>
            </a:r>
          </a:p>
          <a:p>
            <a:pPr marL="0" indent="0">
              <a:buNone/>
            </a:pPr>
            <a:r>
              <a:rPr lang="et-EE" dirty="0" smtClean="0"/>
              <a:t>	</a:t>
            </a:r>
            <a:r>
              <a:rPr lang="et-EE" sz="2400" dirty="0"/>
              <a:t>l</a:t>
            </a:r>
            <a:r>
              <a:rPr lang="et-EE" sz="2400" dirty="0" smtClean="0"/>
              <a:t>ehestik </a:t>
            </a:r>
            <a:r>
              <a:rPr lang="et-EE" sz="2400" dirty="0" smtClean="0"/>
              <a:t>on püstine, osalt poollamav</a:t>
            </a:r>
          </a:p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lehed on siledad, läikivad, tumerohelised</a:t>
            </a:r>
          </a:p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juurika värvus ülal hallikasroheline, altpoolt erekollane</a:t>
            </a:r>
            <a:r>
              <a:rPr lang="et-EE" sz="2400" dirty="0"/>
              <a:t>	</a:t>
            </a: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	juurika kuju on silinderjas, tömbi </a:t>
            </a:r>
            <a:r>
              <a:rPr lang="et-EE" sz="2400" dirty="0" smtClean="0"/>
              <a:t>otsaga </a:t>
            </a:r>
          </a:p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juurikas </a:t>
            </a:r>
            <a:r>
              <a:rPr lang="et-EE" sz="2400" dirty="0" smtClean="0"/>
              <a:t>1-3 </a:t>
            </a:r>
            <a:r>
              <a:rPr lang="et-EE" sz="2400" dirty="0" smtClean="0"/>
              <a:t>kg</a:t>
            </a:r>
          </a:p>
          <a:p>
            <a:pPr marL="0" indent="0">
              <a:buNone/>
            </a:pPr>
            <a:r>
              <a:rPr lang="et-EE" dirty="0"/>
              <a:t>	</a:t>
            </a:r>
          </a:p>
          <a:p>
            <a:pPr marL="0" indent="0">
              <a:buNone/>
            </a:pPr>
            <a:r>
              <a:rPr lang="et-EE" dirty="0" smtClean="0"/>
              <a:t>	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1" y="4152900"/>
            <a:ext cx="3143721" cy="23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Köögiviljade aretus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900" y="1828800"/>
            <a:ext cx="9309100" cy="4352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1909 </a:t>
            </a:r>
            <a:r>
              <a:rPr lang="et-EE" sz="2800" dirty="0" smtClean="0"/>
              <a:t>esimeste kastetuste </a:t>
            </a:r>
            <a:r>
              <a:rPr lang="et-EE" sz="2800" dirty="0" smtClean="0"/>
              <a:t>algus </a:t>
            </a:r>
            <a:r>
              <a:rPr lang="et-EE" sz="2800" dirty="0" smtClean="0"/>
              <a:t>isatalus (25-aastasena)</a:t>
            </a:r>
            <a:endParaRPr lang="et-EE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1922 aretuse </a:t>
            </a:r>
            <a:r>
              <a:rPr lang="et-EE" sz="2800" dirty="0" smtClean="0"/>
              <a:t>algus Jõgeval, </a:t>
            </a:r>
            <a:r>
              <a:rPr lang="et-EE" sz="2800" dirty="0" smtClean="0"/>
              <a:t>hobi </a:t>
            </a:r>
            <a:r>
              <a:rPr lang="et-EE" sz="2800" dirty="0" smtClean="0"/>
              <a:t>korras, </a:t>
            </a:r>
            <a:r>
              <a:rPr lang="et-EE" sz="2800" dirty="0" smtClean="0"/>
              <a:t>perekonnaliikmete abiga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Alustati suhkruherne, porgandi, </a:t>
            </a:r>
            <a:r>
              <a:rPr lang="et-EE" sz="2800" dirty="0" smtClean="0"/>
              <a:t>söögipeedi</a:t>
            </a:r>
            <a:r>
              <a:rPr lang="et-EE" sz="2800" dirty="0" smtClean="0"/>
              <a:t>, sibula ja </a:t>
            </a:r>
            <a:r>
              <a:rPr lang="et-EE" sz="2800" dirty="0" smtClean="0"/>
              <a:t>siguriga</a:t>
            </a:r>
            <a:endParaRPr lang="et-EE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600200"/>
            <a:ext cx="18796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4" y="3664465"/>
            <a:ext cx="1889924" cy="1487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5289551"/>
            <a:ext cx="1936268" cy="14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Suurem edu aedhernestega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prstClr val="black"/>
                </a:solidFill>
              </a:rPr>
              <a:t>Sordivõrdlusteks seeme Inglismaalt, Hollandist, Taanist, Prantsusmaalt ja </a:t>
            </a:r>
            <a:r>
              <a:rPr lang="et-EE" sz="2800" dirty="0" smtClean="0">
                <a:solidFill>
                  <a:prstClr val="black"/>
                </a:solidFill>
              </a:rPr>
              <a:t>Saksamaalt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prstClr val="black"/>
                </a:solidFill>
              </a:rPr>
              <a:t>Kollektsioonkatses oli kokku ligi 140 sorti</a:t>
            </a:r>
            <a:endParaRPr lang="et-EE" sz="2800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prstClr val="black"/>
                </a:solidFill>
              </a:rPr>
              <a:t>Põhiline aretusmeetod: ristamine ja järgnev valik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prstClr val="black"/>
                </a:solidFill>
              </a:rPr>
              <a:t>Esimesed </a:t>
            </a:r>
            <a:r>
              <a:rPr lang="et-EE" sz="2800" dirty="0">
                <a:solidFill>
                  <a:prstClr val="black"/>
                </a:solidFill>
              </a:rPr>
              <a:t>ristamised 1924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prstClr val="black"/>
                </a:solidFill>
              </a:rPr>
              <a:t>Eesmärgid: kaunte rohkus, terade kiire areng, hea maitse ja maitse püsivus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1" y="2406564"/>
            <a:ext cx="2650850" cy="21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dirty="0" smtClean="0"/>
              <a:t>Enne Teist maailmasõda valmis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sz="2800" dirty="0"/>
              <a:t>6</a:t>
            </a:r>
            <a:r>
              <a:rPr lang="et-EE" sz="2800" dirty="0" smtClean="0"/>
              <a:t> aedherne sorti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‘Jõgeva varajane 22’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‘J.A. nr 10/3b’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‘J.A. nr 20/4’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‘Non </a:t>
            </a:r>
            <a:r>
              <a:rPr lang="et-EE" sz="2600" dirty="0" err="1" smtClean="0"/>
              <a:t>plus</a:t>
            </a:r>
            <a:r>
              <a:rPr lang="et-EE" sz="2600" dirty="0" smtClean="0"/>
              <a:t> ultra J.A.’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‘J.A. nr 35’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 smtClean="0"/>
              <a:t>‘J.A. nr 37’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800" dirty="0" smtClean="0"/>
              <a:t>1 suhkruherne 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‘J.A. nr 39</a:t>
            </a:r>
            <a:r>
              <a:rPr lang="et-EE" sz="2600" dirty="0" smtClean="0">
                <a:solidFill>
                  <a:prstClr val="black"/>
                </a:solidFill>
              </a:rPr>
              <a:t>’</a:t>
            </a:r>
            <a:endParaRPr lang="et-EE" sz="2600" dirty="0" smtClean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5" y="2711450"/>
            <a:ext cx="2342009" cy="17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51794"/>
      </p:ext>
    </p:extLst>
  </p:cSld>
  <p:clrMapOvr>
    <a:masterClrMapping/>
  </p:clrMapOvr>
</p:sld>
</file>

<file path=ppt/theme/theme1.xml><?xml version="1.0" encoding="utf-8"?>
<a:theme xmlns:a="http://schemas.openxmlformats.org/drawingml/2006/main" name="METK Theme">
  <a:themeElements>
    <a:clrScheme name="MET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CA2E"/>
      </a:accent1>
      <a:accent2>
        <a:srgbClr val="9B89C0"/>
      </a:accent2>
      <a:accent3>
        <a:srgbClr val="97B5DF"/>
      </a:accent3>
      <a:accent4>
        <a:srgbClr val="FFEA61"/>
      </a:accent4>
      <a:accent5>
        <a:srgbClr val="5AC4C1"/>
      </a:accent5>
      <a:accent6>
        <a:srgbClr val="F7A94C"/>
      </a:accent6>
      <a:hlink>
        <a:srgbClr val="0563C1"/>
      </a:hlink>
      <a:folHlink>
        <a:srgbClr val="954F72"/>
      </a:folHlink>
    </a:clrScheme>
    <a:fontScheme name="METK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AC4BA7C479C4299BA8B332604BF9E" ma:contentTypeVersion="0" ma:contentTypeDescription="Loo uus dokument" ma:contentTypeScope="" ma:versionID="f665c9aa7b95057c1f936f51dbc2a0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284b4047f4cf5347f2f816b293b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544BB-209E-46EF-A420-7FD22DD1D3D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3460CB-3CF0-4946-885A-64902B348C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C78BB8-0B80-48D8-B840-3398198BD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493</Words>
  <Application>Microsoft Office PowerPoint</Application>
  <PresentationFormat>Widescreen</PresentationFormat>
  <Paragraphs>112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-apple-system</vt:lpstr>
      <vt:lpstr>Roboto</vt:lpstr>
      <vt:lpstr>Manuale</vt:lpstr>
      <vt:lpstr>Arial</vt:lpstr>
      <vt:lpstr>Calibri</vt:lpstr>
      <vt:lpstr>METK Theme</vt:lpstr>
      <vt:lpstr>J. Aamisepa söödajuurviljade ja köögiviljade aretustöö</vt:lpstr>
      <vt:lpstr>Söödajuurviljade aretustöö </vt:lpstr>
      <vt:lpstr>Söödajuurviljade aretamise eesmärk</vt:lpstr>
      <vt:lpstr>Katsetati kõiki söödajuurvilja liike</vt:lpstr>
      <vt:lpstr>Söödanaeris ‘Eesti naeris’ (seeme säilib Jõgeval geenipangas)</vt:lpstr>
      <vt:lpstr>Söödapeet ‘Jõgeva Eckendorf’</vt:lpstr>
      <vt:lpstr>Köögiviljade aretus</vt:lpstr>
      <vt:lpstr>Suurem edu aedhernestega</vt:lpstr>
      <vt:lpstr>Enne Teist maailmasõda valmis</vt:lpstr>
      <vt:lpstr>Söögisibula aretuse algus</vt:lpstr>
      <vt:lpstr>Köögiviljasortide parandamine rühmade valiku kaudu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maaelu Eestis saab areneda, võib olla ka pikem  pealkiri, aga eelistama peaks lühemat</dc:title>
  <dc:creator>Ingrid Bender</dc:creator>
  <cp:lastModifiedBy>Ingrid Bender</cp:lastModifiedBy>
  <cp:revision>66</cp:revision>
  <dcterms:created xsi:type="dcterms:W3CDTF">2022-11-18T08:51:13Z</dcterms:created>
  <dcterms:modified xsi:type="dcterms:W3CDTF">2023-10-02T07:55:37Z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0x010100D98AC4BA7C479C4299BA8B332604BF9E</vt:lpwstr>
  </property>
</Properties>
</file>