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256" r:id="rId5"/>
    <p:sldId id="262" r:id="rId6"/>
    <p:sldId id="273" r:id="rId7"/>
    <p:sldId id="263" r:id="rId8"/>
    <p:sldId id="264" r:id="rId9"/>
    <p:sldId id="272" r:id="rId10"/>
    <p:sldId id="265" r:id="rId11"/>
    <p:sldId id="274" r:id="rId12"/>
    <p:sldId id="275" r:id="rId13"/>
    <p:sldId id="27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juhtslaidi alapealkirja laadi redigeerimiseks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701800" y="1601654"/>
            <a:ext cx="8991600" cy="164031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Julius </a:t>
            </a:r>
            <a:r>
              <a:rPr lang="et-EE" dirty="0" err="1" smtClean="0"/>
              <a:t>AamisepAle</a:t>
            </a:r>
            <a:r>
              <a:rPr lang="et-EE" dirty="0" smtClean="0"/>
              <a:t> mõeldes</a:t>
            </a:r>
            <a:br>
              <a:rPr lang="et-EE" dirty="0" smtClean="0"/>
            </a:b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err="1" smtClean="0"/>
              <a:t>Rahvusarhiivi</a:t>
            </a:r>
            <a:r>
              <a:rPr lang="fi-FI" dirty="0" smtClean="0"/>
              <a:t> </a:t>
            </a:r>
            <a:r>
              <a:rPr lang="fi-FI" dirty="0" err="1"/>
              <a:t>materjalide</a:t>
            </a:r>
            <a:r>
              <a:rPr lang="fi-FI" dirty="0"/>
              <a:t> </a:t>
            </a:r>
            <a:r>
              <a:rPr lang="fi-FI" dirty="0" err="1" smtClean="0"/>
              <a:t>põhjal</a:t>
            </a:r>
            <a:endParaRPr lang="et-EE" dirty="0" smtClean="0"/>
          </a:p>
          <a:p>
            <a:r>
              <a:rPr lang="et-EE" dirty="0" smtClean="0"/>
              <a:t>Monika Levkin</a:t>
            </a:r>
          </a:p>
          <a:p>
            <a:endParaRPr lang="et-EE" dirty="0"/>
          </a:p>
          <a:p>
            <a:r>
              <a:rPr lang="et-EE" dirty="0" smtClean="0"/>
              <a:t> 3. </a:t>
            </a:r>
            <a:r>
              <a:rPr lang="et-EE" dirty="0"/>
              <a:t>o</a:t>
            </a:r>
            <a:r>
              <a:rPr lang="et-EE" dirty="0" smtClean="0"/>
              <a:t>ktoober 2023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4274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di kohatäid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r="12971"/>
          <a:stretch>
            <a:fillRect/>
          </a:stretch>
        </p:blipFill>
        <p:spPr/>
      </p:pic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dirty="0"/>
              <a:t>R. </a:t>
            </a:r>
            <a:r>
              <a:rPr lang="et-EE" dirty="0" err="1"/>
              <a:t>Travani</a:t>
            </a:r>
            <a:r>
              <a:rPr lang="et-EE" dirty="0"/>
              <a:t>, pr. Rumberg, J. Rumberg, V. Roots ja J. Aamisepp Veneetsias </a:t>
            </a:r>
            <a:endParaRPr lang="et-EE" dirty="0" smtClean="0"/>
          </a:p>
          <a:p>
            <a:r>
              <a:rPr lang="et-EE" dirty="0" smtClean="0"/>
              <a:t>31. mai 1935</a:t>
            </a:r>
            <a:endParaRPr lang="et-EE" dirty="0" smtClean="0"/>
          </a:p>
          <a:p>
            <a:endParaRPr lang="et-EE" dirty="0"/>
          </a:p>
          <a:p>
            <a:r>
              <a:rPr lang="et-EE" dirty="0"/>
              <a:t>Foto: EPM FP 622:66</a:t>
            </a:r>
          </a:p>
        </p:txBody>
      </p:sp>
    </p:spTree>
    <p:extLst>
      <p:ext uri="{BB962C8B-B14F-4D97-AF65-F5344CB8AC3E}">
        <p14:creationId xmlns:p14="http://schemas.microsoft.com/office/powerpoint/2010/main" val="3737789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di kohatäid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7" r="17927"/>
          <a:stretch>
            <a:fillRect/>
          </a:stretch>
        </p:blipFill>
        <p:spPr/>
      </p:pic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fi-FI" sz="2000" dirty="0"/>
              <a:t>Seemnekartuli </a:t>
            </a:r>
            <a:r>
              <a:rPr lang="fi-FI" sz="2000" dirty="0" err="1"/>
              <a:t>laadimine</a:t>
            </a:r>
            <a:r>
              <a:rPr lang="fi-FI" sz="2000" dirty="0"/>
              <a:t> Tallinna </a:t>
            </a:r>
            <a:r>
              <a:rPr lang="fi-FI" sz="2000" dirty="0" err="1" smtClean="0"/>
              <a:t>sadamas</a:t>
            </a:r>
            <a:r>
              <a:rPr lang="fi-FI" sz="2000" dirty="0" smtClean="0"/>
              <a:t> </a:t>
            </a:r>
            <a:endParaRPr lang="et-EE" sz="2000" dirty="0" smtClean="0"/>
          </a:p>
          <a:p>
            <a:pPr algn="l"/>
            <a:r>
              <a:rPr lang="fi-FI" sz="2000" dirty="0" smtClean="0"/>
              <a:t>1938</a:t>
            </a:r>
            <a:r>
              <a:rPr lang="et-EE" sz="2000" dirty="0" smtClean="0"/>
              <a:t> </a:t>
            </a:r>
            <a:r>
              <a:rPr lang="fi-FI" sz="2000" dirty="0" smtClean="0"/>
              <a:t>-1939</a:t>
            </a:r>
            <a:endParaRPr lang="et-EE" sz="2000" dirty="0" smtClean="0"/>
          </a:p>
          <a:p>
            <a:pPr algn="l"/>
            <a:endParaRPr lang="et-EE" sz="2000" dirty="0"/>
          </a:p>
          <a:p>
            <a:pPr algn="l"/>
            <a:endParaRPr lang="et-EE" sz="2000" dirty="0" smtClean="0"/>
          </a:p>
          <a:p>
            <a:pPr algn="l"/>
            <a:r>
              <a:rPr lang="et-EE" sz="2000" dirty="0" smtClean="0"/>
              <a:t>Foto: EPM FP 607:200</a:t>
            </a:r>
            <a:endParaRPr lang="et-EE" sz="2000" dirty="0"/>
          </a:p>
          <a:p>
            <a:pPr algn="l"/>
            <a:endParaRPr lang="et-EE" sz="2000" dirty="0" smtClean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96541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ettekande teemad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Aamisepa </a:t>
            </a:r>
            <a:r>
              <a:rPr lang="et-EE" dirty="0"/>
              <a:t>kõned </a:t>
            </a:r>
            <a:r>
              <a:rPr lang="et-EE" dirty="0" smtClean="0"/>
              <a:t>1908. ja 1909</a:t>
            </a:r>
            <a:r>
              <a:rPr lang="et-EE" dirty="0"/>
              <a:t>. aastal Keila-</a:t>
            </a:r>
            <a:r>
              <a:rPr lang="et-EE" dirty="0" err="1"/>
              <a:t>Wasalemma</a:t>
            </a:r>
            <a:r>
              <a:rPr lang="et-EE" dirty="0"/>
              <a:t> Põllumeeste </a:t>
            </a:r>
            <a:r>
              <a:rPr lang="et-EE" dirty="0" smtClean="0"/>
              <a:t>Seltsis </a:t>
            </a:r>
            <a:endParaRPr lang="et-EE" dirty="0"/>
          </a:p>
          <a:p>
            <a:r>
              <a:rPr lang="et-EE" dirty="0" smtClean="0"/>
              <a:t>Mõtteid päevikust </a:t>
            </a:r>
            <a:r>
              <a:rPr lang="et-EE" dirty="0"/>
              <a:t>„Minu tööd </a:t>
            </a:r>
            <a:r>
              <a:rPr lang="et-EE" dirty="0" err="1"/>
              <a:t>wiljapuude</a:t>
            </a:r>
            <a:r>
              <a:rPr lang="et-EE" dirty="0"/>
              <a:t> aias Tõnul ja Jõgeval 1919 – 1938. a.“</a:t>
            </a:r>
          </a:p>
          <a:p>
            <a:r>
              <a:rPr lang="et-EE" dirty="0" smtClean="0"/>
              <a:t>Kartuliekspordi edendamisest </a:t>
            </a:r>
            <a:r>
              <a:rPr lang="et-EE" dirty="0"/>
              <a:t>Euroopas</a:t>
            </a:r>
          </a:p>
        </p:txBody>
      </p:sp>
    </p:spTree>
    <p:extLst>
      <p:ext uri="{BB962C8B-B14F-4D97-AF65-F5344CB8AC3E}">
        <p14:creationId xmlns:p14="http://schemas.microsoft.com/office/powerpoint/2010/main" val="142979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2999"/>
            <a:ext cx="6858000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7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2198255" y="-64655"/>
            <a:ext cx="812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t-EE" dirty="0"/>
          </a:p>
          <a:p>
            <a:pPr algn="just"/>
            <a:endParaRPr lang="et-EE" dirty="0" smtClean="0"/>
          </a:p>
          <a:p>
            <a:pPr algn="just"/>
            <a:endParaRPr lang="et-EE" dirty="0"/>
          </a:p>
          <a:p>
            <a:pPr algn="just"/>
            <a:endParaRPr lang="et-EE" dirty="0" smtClean="0"/>
          </a:p>
          <a:p>
            <a:pPr algn="just"/>
            <a:r>
              <a:rPr lang="et-EE" dirty="0" smtClean="0"/>
              <a:t>Haridus pole põllumehele </a:t>
            </a:r>
            <a:r>
              <a:rPr lang="et-EE" dirty="0"/>
              <a:t>uhkuse asi vaid praktiline vajadus</a:t>
            </a:r>
            <a:r>
              <a:rPr lang="et-EE" dirty="0" smtClean="0"/>
              <a:t>.</a:t>
            </a:r>
          </a:p>
          <a:p>
            <a:pPr algn="just"/>
            <a:r>
              <a:rPr lang="et-EE" dirty="0" smtClean="0"/>
              <a:t> </a:t>
            </a:r>
            <a:endParaRPr lang="et-EE" dirty="0"/>
          </a:p>
          <a:p>
            <a:pPr algn="just"/>
            <a:endParaRPr lang="et-EE" dirty="0" smtClean="0"/>
          </a:p>
          <a:p>
            <a:pPr algn="just"/>
            <a:r>
              <a:rPr lang="et-EE" dirty="0" smtClean="0"/>
              <a:t>„Ilma füüsikateaduseta </a:t>
            </a:r>
            <a:r>
              <a:rPr lang="et-EE" dirty="0"/>
              <a:t>ei ole </a:t>
            </a:r>
            <a:r>
              <a:rPr lang="et-EE" dirty="0" smtClean="0"/>
              <a:t>põlluharimist“, ka </a:t>
            </a:r>
            <a:r>
              <a:rPr lang="et-EE" dirty="0"/>
              <a:t>ilma lahutusteaduseta või keemiateaduseta, milleta pole maarammutamist ega loomade toitmist, „vaid varanduse meeletu pillamine ja </a:t>
            </a:r>
            <a:r>
              <a:rPr lang="et-EE" dirty="0" smtClean="0"/>
              <a:t>raiskamine. Ilma </a:t>
            </a:r>
            <a:r>
              <a:rPr lang="et-EE" dirty="0" err="1"/>
              <a:t>arwe</a:t>
            </a:r>
            <a:r>
              <a:rPr lang="et-EE" dirty="0"/>
              <a:t>- või </a:t>
            </a:r>
            <a:r>
              <a:rPr lang="et-EE" dirty="0" err="1"/>
              <a:t>rehknutipidamiseta</a:t>
            </a:r>
            <a:r>
              <a:rPr lang="et-EE" dirty="0"/>
              <a:t> majapidamine on iseenese petmine“. </a:t>
            </a:r>
            <a:endParaRPr lang="et-EE" dirty="0" smtClean="0"/>
          </a:p>
          <a:p>
            <a:pPr algn="just"/>
            <a:endParaRPr lang="et-EE" dirty="0" smtClean="0"/>
          </a:p>
          <a:p>
            <a:pPr algn="just"/>
            <a:endParaRPr lang="et-EE" dirty="0"/>
          </a:p>
          <a:p>
            <a:pPr algn="just"/>
            <a:r>
              <a:rPr lang="et-EE" dirty="0"/>
              <a:t>„Igaüks meie seast teab kui viletsal ja ühekülgsel viisil meie igapäevased toidud </a:t>
            </a:r>
            <a:r>
              <a:rPr lang="et-EE" dirty="0" smtClean="0"/>
              <a:t>on. Meie </a:t>
            </a:r>
            <a:r>
              <a:rPr lang="et-EE" dirty="0"/>
              <a:t>taluperenaistel puudub osavus maitserikkaid ja rammusaid toitusid valmistada. Keedukursused tooks palju kasu: õpetaks vähemast toidumaterjalist maitsvaid sööke valmistama, mis ka väga tähtis rahvatervishoiu tõstmises on</a:t>
            </a:r>
            <a:r>
              <a:rPr lang="et-EE" dirty="0" smtClean="0"/>
              <a:t>.“</a:t>
            </a:r>
          </a:p>
          <a:p>
            <a:pPr algn="just"/>
            <a:endParaRPr lang="et-EE" dirty="0"/>
          </a:p>
          <a:p>
            <a:pPr algn="just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2716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1283855" y="979056"/>
            <a:ext cx="89315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dirty="0"/>
              <a:t>„Haridus on jõud, haridus on </a:t>
            </a:r>
            <a:r>
              <a:rPr lang="et-EE" dirty="0" err="1"/>
              <a:t>wõim</a:t>
            </a:r>
            <a:r>
              <a:rPr lang="et-EE" dirty="0"/>
              <a:t>. Sellele otsusele on kõik arusaajad inimesed ja rahvad jõudnud. </a:t>
            </a:r>
            <a:r>
              <a:rPr lang="et-EE" dirty="0" smtClean="0"/>
              <a:t>Ilma hariduseta </a:t>
            </a:r>
            <a:r>
              <a:rPr lang="et-EE" dirty="0"/>
              <a:t>meie ajal on peaaegu võimata edasi saada, võimata teistega </a:t>
            </a:r>
            <a:r>
              <a:rPr lang="et-EE" dirty="0" err="1"/>
              <a:t>wõistelda</a:t>
            </a:r>
            <a:r>
              <a:rPr lang="et-EE" dirty="0"/>
              <a:t>. Igal pool elus on </a:t>
            </a:r>
            <a:r>
              <a:rPr lang="et-EE" dirty="0" err="1"/>
              <a:t>wõistlus</a:t>
            </a:r>
            <a:r>
              <a:rPr lang="et-EE" dirty="0"/>
              <a:t>, mis igapäev ikka suuremaks läheb.“</a:t>
            </a:r>
          </a:p>
          <a:p>
            <a:pPr algn="just"/>
            <a:endParaRPr lang="et-EE" dirty="0"/>
          </a:p>
          <a:p>
            <a:pPr algn="just"/>
            <a:r>
              <a:rPr lang="et-EE" dirty="0" smtClean="0"/>
              <a:t> </a:t>
            </a:r>
            <a:r>
              <a:rPr lang="et-EE" dirty="0"/>
              <a:t>… viin ja õlu, </a:t>
            </a:r>
            <a:r>
              <a:rPr lang="et-EE" dirty="0" smtClean="0"/>
              <a:t>„milles </a:t>
            </a:r>
            <a:r>
              <a:rPr lang="et-EE" dirty="0"/>
              <a:t>kihvt sees on, mida alkoholiks </a:t>
            </a:r>
            <a:r>
              <a:rPr lang="et-EE" dirty="0" smtClean="0"/>
              <a:t>nimetatakse“ – see </a:t>
            </a:r>
            <a:r>
              <a:rPr lang="et-EE" dirty="0"/>
              <a:t>paneb tegema asju, mida „targa peaga ilmaski ei tee“ ja „rikub iga viimase kui veretilga, iga viimase kui rakukese meie kehas ära; tema rikub ka edasisigitamiseks määratud </a:t>
            </a:r>
            <a:r>
              <a:rPr lang="et-EE" dirty="0" err="1"/>
              <a:t>rakukesed</a:t>
            </a:r>
            <a:r>
              <a:rPr lang="et-EE" dirty="0"/>
              <a:t> ära, mille tõttu õlle ja </a:t>
            </a:r>
            <a:r>
              <a:rPr lang="et-EE" dirty="0" err="1"/>
              <a:t>wiina</a:t>
            </a:r>
            <a:r>
              <a:rPr lang="et-EE" dirty="0"/>
              <a:t> joojate järeltulijate seas palju kehaliselt kui ka </a:t>
            </a:r>
            <a:r>
              <a:rPr lang="et-EE" dirty="0" err="1"/>
              <a:t>waimliselt</a:t>
            </a:r>
            <a:r>
              <a:rPr lang="et-EE" dirty="0"/>
              <a:t> nõrku lapsi sünnib.“ </a:t>
            </a:r>
          </a:p>
          <a:p>
            <a:pPr algn="just"/>
            <a:endParaRPr lang="et-EE" dirty="0"/>
          </a:p>
          <a:p>
            <a:pPr algn="just"/>
            <a:r>
              <a:rPr lang="et-EE" dirty="0" smtClean="0"/>
              <a:t> </a:t>
            </a:r>
            <a:r>
              <a:rPr lang="et-EE" dirty="0"/>
              <a:t>„Ühistöö on tuleviku töö</a:t>
            </a:r>
            <a:r>
              <a:rPr lang="et-EE" dirty="0" smtClean="0"/>
              <a:t>….“</a:t>
            </a:r>
          </a:p>
          <a:p>
            <a:pPr algn="just"/>
            <a:endParaRPr lang="et-EE" dirty="0"/>
          </a:p>
          <a:p>
            <a:pPr algn="just"/>
            <a:r>
              <a:rPr lang="et-EE" dirty="0"/>
              <a:t>„Ja kui meie noored oma nooruse vaimustusega ühes elutarkade vanadega töötavad – </a:t>
            </a:r>
            <a:r>
              <a:rPr lang="et-EE" dirty="0" smtClean="0"/>
              <a:t>tõesti, </a:t>
            </a:r>
            <a:r>
              <a:rPr lang="et-EE" dirty="0"/>
              <a:t>siis võime midagi teha, siis võime ka midagi olla.“</a:t>
            </a:r>
          </a:p>
        </p:txBody>
      </p:sp>
    </p:spTree>
    <p:extLst>
      <p:ext uri="{BB962C8B-B14F-4D97-AF65-F5344CB8AC3E}">
        <p14:creationId xmlns:p14="http://schemas.microsoft.com/office/powerpoint/2010/main" val="71868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u kohatäid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64" y="554182"/>
            <a:ext cx="4350328" cy="5748339"/>
          </a:xfrm>
        </p:spPr>
      </p:pic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71055" y="3549918"/>
            <a:ext cx="4439273" cy="2194036"/>
          </a:xfrm>
        </p:spPr>
        <p:txBody>
          <a:bodyPr>
            <a:normAutofit/>
          </a:bodyPr>
          <a:lstStyle/>
          <a:p>
            <a:pPr algn="l"/>
            <a:r>
              <a:rPr lang="et-EE" sz="2000" dirty="0" smtClean="0"/>
              <a:t>„Minu tööd </a:t>
            </a:r>
            <a:r>
              <a:rPr lang="et-EE" sz="2000" dirty="0" err="1" smtClean="0"/>
              <a:t>wiljapuude</a:t>
            </a:r>
            <a:r>
              <a:rPr lang="et-EE" sz="2000" dirty="0" smtClean="0"/>
              <a:t> aias Tõnul ja Jõgeval 1919 – 1938 a.“  J. A.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150554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1422401" y="1342793"/>
            <a:ext cx="96981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dirty="0" smtClean="0"/>
              <a:t>„Pearaskus </a:t>
            </a:r>
            <a:r>
              <a:rPr lang="et-EE" dirty="0"/>
              <a:t>seisab siin selles, et meie praegune kartulikasvatus on kujunenud nende kahe kaotsiläinud, </a:t>
            </a:r>
            <a:r>
              <a:rPr lang="et-EE" dirty="0" err="1"/>
              <a:t>Wene</a:t>
            </a:r>
            <a:r>
              <a:rPr lang="et-EE" dirty="0"/>
              <a:t> ja </a:t>
            </a:r>
            <a:r>
              <a:rPr lang="et-EE" dirty="0" smtClean="0"/>
              <a:t>Soome turu </a:t>
            </a:r>
            <a:r>
              <a:rPr lang="et-EE" dirty="0"/>
              <a:t>nõuete </a:t>
            </a:r>
            <a:r>
              <a:rPr lang="et-EE" dirty="0" smtClean="0"/>
              <a:t>kohaselt, </a:t>
            </a:r>
            <a:r>
              <a:rPr lang="et-EE" dirty="0"/>
              <a:t>kus vastuvõtmist leidsid meil kasvatavad kartulisordid või nende sortide segud, nimelt Imperaator, </a:t>
            </a:r>
            <a:r>
              <a:rPr lang="et-EE" dirty="0" err="1"/>
              <a:t>Maercker</a:t>
            </a:r>
            <a:r>
              <a:rPr lang="et-EE" dirty="0"/>
              <a:t> ja </a:t>
            </a:r>
            <a:r>
              <a:rPr lang="et-EE" dirty="0" err="1"/>
              <a:t>Sileesia</a:t>
            </a:r>
            <a:r>
              <a:rPr lang="et-EE" dirty="0"/>
              <a:t>. Needsamad sordid vastavad ka meie eneste maitsele, sest nad on tärkliserikkad </a:t>
            </a:r>
            <a:r>
              <a:rPr lang="et-EE" dirty="0" err="1"/>
              <a:t>valgelihalised</a:t>
            </a:r>
            <a:r>
              <a:rPr lang="et-EE" dirty="0"/>
              <a:t> kartulid, mis keedes </a:t>
            </a:r>
            <a:r>
              <a:rPr lang="et-EE" dirty="0" err="1" smtClean="0"/>
              <a:t>pudewad</a:t>
            </a:r>
            <a:r>
              <a:rPr lang="et-EE" dirty="0"/>
              <a:t>. Nagu meie tavaline tarvitaja eelistab </a:t>
            </a:r>
            <a:r>
              <a:rPr lang="et-EE" dirty="0" err="1"/>
              <a:t>bekoniseale</a:t>
            </a:r>
            <a:r>
              <a:rPr lang="et-EE" dirty="0"/>
              <a:t> pekisiga, nii toimub ta ka kartulisordi valikul, sest ka need peavad hästi jahused olema. </a:t>
            </a:r>
            <a:r>
              <a:rPr lang="et-EE" dirty="0" err="1"/>
              <a:t>Wist</a:t>
            </a:r>
            <a:r>
              <a:rPr lang="et-EE" dirty="0"/>
              <a:t> on siin Põhjamaa külm kliima </a:t>
            </a:r>
            <a:r>
              <a:rPr lang="et-EE" dirty="0" err="1" smtClean="0"/>
              <a:t>nõuandew</a:t>
            </a:r>
            <a:r>
              <a:rPr lang="et-EE" dirty="0" smtClean="0"/>
              <a:t>.“</a:t>
            </a:r>
          </a:p>
          <a:p>
            <a:pPr algn="just"/>
            <a:endParaRPr lang="et-EE" dirty="0" smtClean="0"/>
          </a:p>
          <a:p>
            <a:pPr algn="just"/>
            <a:r>
              <a:rPr lang="et-EE" dirty="0" smtClean="0"/>
              <a:t> </a:t>
            </a:r>
            <a:r>
              <a:rPr lang="et-EE" dirty="0" err="1" smtClean="0"/>
              <a:t>Lääne-Euroopas</a:t>
            </a:r>
            <a:r>
              <a:rPr lang="et-EE" dirty="0" smtClean="0"/>
              <a:t> </a:t>
            </a:r>
            <a:r>
              <a:rPr lang="et-EE" dirty="0"/>
              <a:t>„nõutakse juba sootu teisi sorte, mis keedes ei tohi pudeneda, ent küll peab sitke olema, seega tärklisevaesemaid sorte. Ka </a:t>
            </a:r>
            <a:r>
              <a:rPr lang="et-EE" dirty="0" smtClean="0"/>
              <a:t>Läänes </a:t>
            </a:r>
            <a:r>
              <a:rPr lang="et-EE" dirty="0"/>
              <a:t>lähevad liha värvi suhtes maitsed lahku, ühed eelistavad </a:t>
            </a:r>
            <a:r>
              <a:rPr lang="et-EE" dirty="0" err="1"/>
              <a:t>kollaselihalisi</a:t>
            </a:r>
            <a:r>
              <a:rPr lang="et-EE" dirty="0"/>
              <a:t>, prantslastega eesotsas, kuna </a:t>
            </a:r>
            <a:r>
              <a:rPr lang="et-EE" dirty="0" smtClean="0"/>
              <a:t>teistele </a:t>
            </a:r>
            <a:r>
              <a:rPr lang="et-EE" dirty="0"/>
              <a:t>on vastuvõetavad ainult </a:t>
            </a:r>
            <a:r>
              <a:rPr lang="et-EE" dirty="0" err="1"/>
              <a:t>valgelihalised</a:t>
            </a:r>
            <a:r>
              <a:rPr lang="et-EE" dirty="0"/>
              <a:t> kartulid (inglased, hispaanlased). Meie jahuseid, </a:t>
            </a:r>
            <a:r>
              <a:rPr lang="et-EE" dirty="0" err="1"/>
              <a:t>lõhkikeewaid</a:t>
            </a:r>
            <a:r>
              <a:rPr lang="et-EE" dirty="0"/>
              <a:t> kartuleid ostavad nad teiste puudumisel ja </a:t>
            </a:r>
            <a:r>
              <a:rPr lang="et-EE" dirty="0" smtClean="0"/>
              <a:t>need tulevad </a:t>
            </a:r>
            <a:r>
              <a:rPr lang="et-EE" dirty="0"/>
              <a:t>eeskätt koduses majapidamises tarvitusele, kuna söögimajad ja </a:t>
            </a:r>
            <a:r>
              <a:rPr lang="et-EE" dirty="0" smtClean="0"/>
              <a:t>restoranid </a:t>
            </a:r>
            <a:r>
              <a:rPr lang="et-EE" dirty="0"/>
              <a:t>ainult tänkjaid, sitkeid kartuleid, mis </a:t>
            </a:r>
            <a:r>
              <a:rPr lang="et-EE" dirty="0" err="1"/>
              <a:t>wähe</a:t>
            </a:r>
            <a:r>
              <a:rPr lang="et-EE" dirty="0"/>
              <a:t> rasva vajavad, kasutavad.“</a:t>
            </a:r>
          </a:p>
        </p:txBody>
      </p:sp>
    </p:spTree>
    <p:extLst>
      <p:ext uri="{BB962C8B-B14F-4D97-AF65-F5344CB8AC3E}">
        <p14:creationId xmlns:p14="http://schemas.microsoft.com/office/powerpoint/2010/main" val="201581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di kohatäid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>
          <a:xfrm>
            <a:off x="6095999" y="209006"/>
            <a:ext cx="6102097" cy="6496594"/>
          </a:xfrm>
        </p:spPr>
      </p:pic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115568" y="3918857"/>
            <a:ext cx="3794760" cy="1825098"/>
          </a:xfrm>
        </p:spPr>
        <p:txBody>
          <a:bodyPr/>
          <a:lstStyle/>
          <a:p>
            <a:r>
              <a:rPr lang="et-EE" dirty="0"/>
              <a:t>Seemnekartul "</a:t>
            </a:r>
            <a:r>
              <a:rPr lang="et-EE" dirty="0" err="1"/>
              <a:t>Majestic</a:t>
            </a:r>
            <a:r>
              <a:rPr lang="et-EE" dirty="0"/>
              <a:t>" ekspordiks </a:t>
            </a:r>
            <a:r>
              <a:rPr lang="et-EE" dirty="0" smtClean="0"/>
              <a:t>valmis</a:t>
            </a:r>
          </a:p>
          <a:p>
            <a:r>
              <a:rPr lang="et-EE" dirty="0" smtClean="0"/>
              <a:t>1934</a:t>
            </a:r>
          </a:p>
          <a:p>
            <a:r>
              <a:rPr lang="et-EE" dirty="0" smtClean="0"/>
              <a:t>Foto: EPM </a:t>
            </a:r>
            <a:r>
              <a:rPr lang="et-EE" dirty="0"/>
              <a:t>FP 622:54</a:t>
            </a:r>
          </a:p>
        </p:txBody>
      </p:sp>
    </p:spTree>
    <p:extLst>
      <p:ext uri="{BB962C8B-B14F-4D97-AF65-F5344CB8AC3E}">
        <p14:creationId xmlns:p14="http://schemas.microsoft.com/office/powerpoint/2010/main" val="2422168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di kohatäid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1" r="18261"/>
          <a:stretch>
            <a:fillRect/>
          </a:stretch>
        </p:blipFill>
        <p:spPr>
          <a:xfrm>
            <a:off x="6130835" y="0"/>
            <a:ext cx="6128222" cy="7371806"/>
          </a:xfrm>
        </p:spPr>
      </p:pic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dirty="0"/>
              <a:t> Siseminister K. </a:t>
            </a:r>
            <a:r>
              <a:rPr lang="et-EE" dirty="0" err="1"/>
              <a:t>Eenpalu</a:t>
            </a:r>
            <a:r>
              <a:rPr lang="et-EE" dirty="0"/>
              <a:t> ja J. Rumberg "</a:t>
            </a:r>
            <a:r>
              <a:rPr lang="et-EE" dirty="0" err="1"/>
              <a:t>Majesticu</a:t>
            </a:r>
            <a:r>
              <a:rPr lang="et-EE" dirty="0"/>
              <a:t>" põllul </a:t>
            </a:r>
            <a:r>
              <a:rPr lang="et-EE" dirty="0" smtClean="0"/>
              <a:t>Arukülas</a:t>
            </a:r>
          </a:p>
          <a:p>
            <a:r>
              <a:rPr lang="et-EE" dirty="0" smtClean="0"/>
              <a:t>1937</a:t>
            </a:r>
          </a:p>
          <a:p>
            <a:endParaRPr lang="et-EE" dirty="0"/>
          </a:p>
          <a:p>
            <a:r>
              <a:rPr lang="et-EE" dirty="0"/>
              <a:t>Foto: EPM FP 622:273 </a:t>
            </a:r>
          </a:p>
        </p:txBody>
      </p:sp>
    </p:spTree>
    <p:extLst>
      <p:ext uri="{BB962C8B-B14F-4D97-AF65-F5344CB8AC3E}">
        <p14:creationId xmlns:p14="http://schemas.microsoft.com/office/powerpoint/2010/main" val="338599246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DB38C830EA6A48A7985BEE5DEB1D4E" ma:contentTypeVersion="13" ma:contentTypeDescription="Loo uus dokument" ma:contentTypeScope="" ma:versionID="0e6c9c6a8b1a9bb931d998002f18be8a">
  <xsd:schema xmlns:xsd="http://www.w3.org/2001/XMLSchema" xmlns:xs="http://www.w3.org/2001/XMLSchema" xmlns:p="http://schemas.microsoft.com/office/2006/metadata/properties" xmlns:ns3="72f552a2-871c-4055-a1b4-1579cc5891e2" xmlns:ns4="5d68aba3-1446-4200-824b-f5ed85960add" targetNamespace="http://schemas.microsoft.com/office/2006/metadata/properties" ma:root="true" ma:fieldsID="4ef06974cdc897ebacf25a8efa7f21be" ns3:_="" ns4:_="">
    <xsd:import namespace="72f552a2-871c-4055-a1b4-1579cc5891e2"/>
    <xsd:import namespace="5d68aba3-1446-4200-824b-f5ed85960a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552a2-871c-4055-a1b4-1579cc5891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68aba3-1446-4200-824b-f5ed85960a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Vihjeräsi jagami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2f552a2-871c-4055-a1b4-1579cc5891e2" xsi:nil="true"/>
  </documentManagement>
</p:properties>
</file>

<file path=customXml/itemProps1.xml><?xml version="1.0" encoding="utf-8"?>
<ds:datastoreItem xmlns:ds="http://schemas.openxmlformats.org/officeDocument/2006/customXml" ds:itemID="{2CAD4418-8442-43BA-9ACD-5089363EF4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f552a2-871c-4055-a1b4-1579cc5891e2"/>
    <ds:schemaRef ds:uri="5d68aba3-1446-4200-824b-f5ed85960a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E8FB08-66D7-4E11-A618-18EDC95EA8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00A721-B623-48DA-9627-F7B58963766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2f552a2-871c-4055-a1b4-1579cc5891e2"/>
    <ds:schemaRef ds:uri="5d68aba3-1446-4200-824b-f5ed85960add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TM10001115[[fn=Pakk]]</Template>
  <TotalTime>242</TotalTime>
  <Words>556</Words>
  <Application>Microsoft Office PowerPoint</Application>
  <PresentationFormat>Laiekraan</PresentationFormat>
  <Paragraphs>47</Paragraphs>
  <Slides>11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Parcel</vt:lpstr>
      <vt:lpstr>Julius AamisepAle mõeldes  </vt:lpstr>
      <vt:lpstr>ettekande teemad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Aaamisepp</dc:title>
  <dc:creator>Monika Levkin</dc:creator>
  <cp:lastModifiedBy>Monika Levkin</cp:lastModifiedBy>
  <cp:revision>27</cp:revision>
  <dcterms:created xsi:type="dcterms:W3CDTF">2023-09-19T13:14:22Z</dcterms:created>
  <dcterms:modified xsi:type="dcterms:W3CDTF">2023-10-02T11:56:23Z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0x010100B1DB38C830EA6A48A7985BEE5DEB1D4E</vt:lpwstr>
  </property>
</Properties>
</file>